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8" r:id="rId6"/>
    <p:sldId id="270" r:id="rId7"/>
    <p:sldId id="274" r:id="rId8"/>
    <p:sldId id="271" r:id="rId9"/>
    <p:sldId id="272" r:id="rId10"/>
    <p:sldId id="267" r:id="rId11"/>
    <p:sldId id="275" r:id="rId12"/>
    <p:sldId id="269" r:id="rId13"/>
    <p:sldId id="273" r:id="rId14"/>
    <p:sldId id="262" r:id="rId15"/>
    <p:sldId id="261" r:id="rId16"/>
    <p:sldId id="259" r:id="rId17"/>
    <p:sldId id="263" r:id="rId18"/>
    <p:sldId id="264" r:id="rId19"/>
    <p:sldId id="265" r:id="rId20"/>
    <p:sldId id="266" r:id="rId21"/>
    <p:sldId id="285" r:id="rId22"/>
    <p:sldId id="276" r:id="rId23"/>
    <p:sldId id="28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B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3DC83-4A4E-4051-81C6-7A4FC0A82C4E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884938-AA79-4976-8302-887FD583B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99C9-FBCB-4940-A676-373F0217F535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C186-EBB4-4000-8812-8F7F21FA9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0569-602C-4434-9855-2F6D9F4730FF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28F9-4C5C-4373-BBAC-198AC3BBD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2318-B364-4D1D-8370-F189BE281E51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DE01-6260-4DD3-9E1A-B154C8AFA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C82E73-2305-45D7-8AA8-B25EA1B25477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25B8BE-2827-48F3-BBBB-37C2EAF06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BE61-F365-46C5-96E1-B64B753734F0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A2E6-4479-439E-8AC8-29C4FF0A1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4A792-5B2B-4412-9349-169355FFE036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84BDCC-E340-483E-AF9A-DA30F020C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B700-4A5C-4F98-986F-90CA342F5A4E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8927-C728-471C-8648-1E7EEB1B2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C82BAE-13CB-45FB-B4D4-5080EE8270D2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58581-4285-4B79-81FF-D13F32B3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B9BF8-BA60-41E8-A8A9-D2CDC1044E75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5A8427-7604-4E51-B5F4-AC1AF30E5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B8463B-13C1-45DE-9EBA-E2276B81CB89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51C0EB-5848-4B98-BACE-1D8CB105C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C6EF440-61BC-41C6-A643-76DA73F42E0A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CC8AEC6-9653-436E-BB8E-CD3DAF5B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laycast.ru/uploads/2009/07/08/1076709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latoriza.ru/" TargetMode="External"/><Relationship Id="rId2" Type="http://schemas.openxmlformats.org/officeDocument/2006/relationships/hyperlink" Target="http://www.petr-fevronia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1433513"/>
            <a:ext cx="7977187" cy="1981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   «Повесть о Петре и </a:t>
            </a: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Февронии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Муромских»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3357563"/>
            <a:ext cx="7407275" cy="16430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err="1" smtClean="0"/>
              <a:t>Ермолай-Еразм</a:t>
            </a:r>
            <a:endParaRPr lang="ru-RU" sz="3200" b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3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5" name="Рисунок 3" descr="http://www.pravoslavie.ru/sas/image/100308/30852.p.jpg?0.8851116409958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28875"/>
            <a:ext cx="2379663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738813" y="4714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>
              <a:solidFill>
                <a:srgbClr val="7030A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1.liveinternet.ru/images/attach/c/0/46/51/46051198_petr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"/>
            <a:ext cx="8501062" cy="65722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urmanspas.ru/uploads/mediapool/petr_theurony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071966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endParaRPr lang="ru-RU" smtClean="0"/>
          </a:p>
        </p:txBody>
      </p:sp>
      <p:pic>
        <p:nvPicPr>
          <p:cNvPr id="5" name="Содержимое 4" descr="http://www.pravoslavie.ru/sas/image/100308/30829.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42852"/>
            <a:ext cx="8643998" cy="657229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ravoslavie.ru/sas/image/100308/30834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858180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74638"/>
            <a:ext cx="786288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Жанровое своеобразие повести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1268413"/>
            <a:ext cx="7391400" cy="4891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4F12FA"/>
                </a:solidFill>
                <a:latin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</a:rPr>
              <a:t>Сказка?</a:t>
            </a:r>
          </a:p>
          <a:p>
            <a:pPr>
              <a:buFont typeface="Wingdings" pitchFamily="2" charset="2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</a:rPr>
              <a:t>			   Житие?</a:t>
            </a:r>
          </a:p>
          <a:p>
            <a:pPr>
              <a:buFont typeface="Wingdings" pitchFamily="2" charset="2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</a:rPr>
              <a:t>					  Повесть?</a:t>
            </a:r>
          </a:p>
        </p:txBody>
      </p:sp>
      <p:pic>
        <p:nvPicPr>
          <p:cNvPr id="2" name="Picture 2" descr="http://primamedia.ru/include/t.php?file=files/70901.jpg&amp;width=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4286280" cy="26479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1000125" y="152400"/>
            <a:ext cx="7929563" cy="36337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just"/>
            <a:r>
              <a:rPr lang="ru-RU" sz="3200" b="1" u="sng" smtClean="0">
                <a:solidFill>
                  <a:srgbClr val="FF0000"/>
                </a:solidFill>
                <a:effectLst/>
              </a:rPr>
              <a:t>СКАЗКА</a:t>
            </a:r>
            <a:r>
              <a:rPr lang="ru-RU" sz="2400" b="1" smtClean="0">
                <a:effectLst/>
              </a:rPr>
              <a:t> - </a:t>
            </a:r>
            <a:r>
              <a:rPr lang="ru-RU" sz="2800" b="1" smtClean="0">
                <a:effectLst/>
              </a:rPr>
              <a:t>жанр устного народного творчества, рассказ о вымышленных событиях, где изображается победа добра над злом,  воплощаются народные представления о красоте, справедливости, достоинствах человека. </a:t>
            </a:r>
            <a:r>
              <a:rPr lang="ru-RU" sz="2800" b="1" smtClean="0">
                <a:solidFill>
                  <a:srgbClr val="4F12FA"/>
                </a:solidFill>
                <a:effectLst/>
                <a:latin typeface="Times New Roman" pitchFamily="18" charset="0"/>
              </a:rPr>
              <a:t> </a:t>
            </a:r>
            <a:br>
              <a:rPr lang="ru-RU" sz="2800" b="1" smtClean="0">
                <a:solidFill>
                  <a:srgbClr val="4F12FA"/>
                </a:solidFill>
                <a:effectLst/>
                <a:latin typeface="Times New Roman" pitchFamily="18" charset="0"/>
              </a:rPr>
            </a:br>
            <a:endParaRPr lang="ru-RU" sz="2800" b="1" smtClean="0">
              <a:effectLst/>
            </a:endParaRPr>
          </a:p>
        </p:txBody>
      </p:sp>
      <p:pic>
        <p:nvPicPr>
          <p:cNvPr id="19458" name="Picture 2" descr="http://img-fotki.yandex.ru/get/5506/sunny-fanny.77/0_50bcb_486a3f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876"/>
            <a:ext cx="2571740" cy="3190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000625" y="1000125"/>
            <a:ext cx="3429000" cy="5126038"/>
          </a:xfrm>
        </p:spPr>
        <p:txBody>
          <a:bodyPr>
            <a:normAutofit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  </a:t>
            </a:r>
            <a:r>
              <a:rPr lang="ru-RU" b="1" u="sng" dirty="0" smtClean="0">
                <a:solidFill>
                  <a:srgbClr val="FF0000"/>
                </a:solidFill>
              </a:rPr>
              <a:t>ЖИТИЕ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- жизнеописание людей, объявленных христианской церковью святыми.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38" name="Picture 2" descr="http://img0.liveinternet.ru/images/attach/c/0/46/51/46051912_prolov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5143536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1000125" y="274638"/>
            <a:ext cx="8001000" cy="24399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u="sng" smtClean="0">
                <a:solidFill>
                  <a:srgbClr val="FF0000"/>
                </a:solidFill>
                <a:effectLst/>
              </a:rPr>
              <a:t>ПОВЕСТЬ</a:t>
            </a:r>
            <a:r>
              <a:rPr lang="ru-RU" sz="2400" b="1" smtClean="0">
                <a:effectLst/>
              </a:rPr>
              <a:t> - средний  между рассказом и романом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эпический жанр,   в котором представлен ряд эпизодов из жизни героя (героев). </a:t>
            </a:r>
            <a:r>
              <a:rPr lang="ru-RU" sz="2400" b="1" smtClean="0">
                <a:solidFill>
                  <a:srgbClr val="4F12FA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4F12FA"/>
                </a:solidFill>
                <a:effectLst/>
                <a:latin typeface="Times New Roman" pitchFamily="18" charset="0"/>
              </a:rPr>
            </a:br>
            <a:endParaRPr lang="ru-RU" sz="2400" b="1" smtClean="0">
              <a:effectLst/>
            </a:endParaRPr>
          </a:p>
        </p:txBody>
      </p:sp>
      <p:pic>
        <p:nvPicPr>
          <p:cNvPr id="3" name="Picture 8" descr="Картинка 13 из 4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428868"/>
            <a:ext cx="4103688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000125" y="1714500"/>
            <a:ext cx="7934325" cy="5000625"/>
          </a:xfrm>
        </p:spPr>
        <p:txBody>
          <a:bodyPr/>
          <a:lstStyle/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Сказочный зачин. </a:t>
            </a: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Первая часть похожа на волшебную  сказку о герое – змееборце, вторая – на бытовую сказку о мудрой деве. </a:t>
            </a: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Есть сказочный герой змей-искуситель. </a:t>
            </a: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Добро побеждает зло. Пётр побеждает змея. </a:t>
            </a: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 Есть загадки, которые часто приходится отгадывать героям сказок.</a:t>
            </a: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Хитроумные задания-испытания (задание Петра сшить из пучка льна рубаху и задание Февронии сделать ткацкий станок из полена).</a:t>
            </a: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Волшебные помощники (например, Агриков меч).</a:t>
            </a:r>
          </a:p>
          <a:p>
            <a:pPr marL="538163" indent="-457200">
              <a:lnSpc>
                <a:spcPct val="80000"/>
              </a:lnSpc>
              <a:buFont typeface="Gill Sans MT" pitchFamily="34" charset="0"/>
              <a:buAutoNum type="arabicPeriod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Постоянные эпитеты (“лукавый змей”, “мудрая дева”).</a:t>
            </a:r>
            <a:endParaRPr lang="ru-RU" sz="2400" b="1" smtClean="0">
              <a:solidFill>
                <a:srgbClr val="C00000"/>
              </a:solidFill>
            </a:endParaRPr>
          </a:p>
          <a:p>
            <a:pPr marL="538163" indent="-457200">
              <a:buFont typeface="Gill Sans MT" pitchFamily="34" charset="0"/>
              <a:buAutoNum type="arabicPeriod"/>
            </a:pPr>
            <a:endParaRPr lang="ru-RU" sz="2400" b="1" smtClean="0">
              <a:solidFill>
                <a:srgbClr val="C00000"/>
              </a:solidFill>
            </a:endParaRPr>
          </a:p>
        </p:txBody>
      </p:sp>
      <p:pic>
        <p:nvPicPr>
          <p:cNvPr id="22530" name="Picture 2" descr="&amp;Bcy;&amp;icy;&amp;lcy;&amp;icy;&amp;bcy;&amp;icy;&amp;ncy; &amp;Icy;. &amp;YAcy;. «&amp;Bcy;&amp;acy;&amp;bcy;&amp;acy;-&amp;yacy;&amp;gcy;&amp;acy; &amp;vcy; &amp;scy;&amp;tcy;&amp;ucy;&amp;pcy;&amp;iecy;». &amp;Icy;&amp;lcy;&amp;l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1928826" cy="211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571480"/>
            <a:ext cx="55595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Сказочные черты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1143000" y="1444625"/>
            <a:ext cx="7858125" cy="378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Clr>
                <a:schemeClr val="bg2"/>
              </a:buClr>
              <a:buFont typeface="Gill Sans MT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Автор прославляет святых, создавая идеальные образы. (Пётр - благочестивый, святой; Феврония – святая, преподобная, блаженная).     </a:t>
            </a:r>
          </a:p>
          <a:p>
            <a:pPr marL="533400" indent="-533400">
              <a:buClr>
                <a:schemeClr val="bg2"/>
              </a:buClr>
              <a:buFont typeface="Gill Sans MT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Любовь героев к Богу, почитание героями Библии.</a:t>
            </a:r>
          </a:p>
          <a:p>
            <a:pPr marL="533400" indent="-533400">
              <a:buClr>
                <a:schemeClr val="bg2"/>
              </a:buClr>
              <a:buFont typeface="Gill Sans MT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Чудеса, которые творят герои.  </a:t>
            </a:r>
          </a:p>
          <a:p>
            <a:pPr marL="533400" indent="-533400">
              <a:buClr>
                <a:schemeClr val="bg2"/>
              </a:buClr>
              <a:buFont typeface="Gill Sans MT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Необычная смерть и посмертные чудеса. </a:t>
            </a:r>
          </a:p>
          <a:p>
            <a:pPr marL="533400" indent="-533400">
              <a:buClr>
                <a:schemeClr val="bg2"/>
              </a:buClr>
              <a:buFont typeface="Gill Sans MT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Есть похвальное слово святым.</a:t>
            </a:r>
            <a:r>
              <a:rPr lang="ru-RU" sz="2400" b="1">
                <a:solidFill>
                  <a:srgbClr val="C00000"/>
                </a:solidFill>
                <a:latin typeface="Corbel" pitchFamily="34" charset="0"/>
              </a:rPr>
              <a:t> </a:t>
            </a:r>
            <a:endParaRPr lang="ru-RU" sz="2400" b="1">
              <a:solidFill>
                <a:srgbClr val="C00000"/>
              </a:solidFill>
              <a:latin typeface="Times New Roman" pitchFamily="18" charset="0"/>
            </a:endParaRPr>
          </a:p>
          <a:p>
            <a:pPr marL="533400" indent="-533400">
              <a:buClr>
                <a:schemeClr val="bg2"/>
              </a:buClr>
              <a:buFont typeface="Gill Sans MT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В повести используется лексика, характерная для духовной литературы: 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</a:rPr>
              <a:t>блаженный, милостыню творя, заповеди Господние, чадолюбивые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57166"/>
            <a:ext cx="50456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ЧЕРТЫ ЖИТИЯ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pravoslavie.ru/sas/image/100307/30791.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288" b="3288"/>
          <a:stretch>
            <a:fillRect/>
          </a:stretch>
        </p:blipFill>
        <p:spPr>
          <a:xfrm>
            <a:off x="357188" y="357188"/>
            <a:ext cx="6143625" cy="5591175"/>
          </a:xfrm>
          <a:prstGeom prst="rect">
            <a:avLst/>
          </a:prstGeom>
          <a:noFill/>
          <a:ln w="9525"/>
        </p:spPr>
      </p:pic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6500813" y="357188"/>
            <a:ext cx="2643187" cy="56626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smtClean="0">
                <a:solidFill>
                  <a:schemeClr val="tx1"/>
                </a:solidFill>
              </a:rPr>
              <a:t>Повесть создана в середине </a:t>
            </a:r>
            <a:r>
              <a:rPr lang="en-US" sz="2000" b="1" smtClean="0">
                <a:solidFill>
                  <a:schemeClr val="tx1"/>
                </a:solidFill>
              </a:rPr>
              <a:t>XVI</a:t>
            </a:r>
            <a:r>
              <a:rPr lang="ru-RU" sz="2000" b="1" smtClean="0">
                <a:solidFill>
                  <a:schemeClr val="tx1"/>
                </a:solidFill>
              </a:rPr>
              <a:t> в. писателем Ермолаем-Еразмом. Священник получил задание написать сочинение о муромских святых – князе Петре и его супруге. Это житие должно было войти в полное общерусское  собрание житий – «Великие Минеи Четьи» (ежемесячные чтения)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011862"/>
          </a:xfrm>
        </p:spPr>
        <p:txBody>
          <a:bodyPr>
            <a:normAutofit fontScale="90000"/>
          </a:bodyPr>
          <a:lstStyle/>
          <a:p>
            <a:pPr marL="742950" indent="-7429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          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1.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Указаны конкретные места действия: город Муром, Рязанская земля, село Ласково. Это придает повести достоверность.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2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Герои повести – реальные люди.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3.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Детали.</a:t>
            </a: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4. 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На первый план выдвигается личность крестьянки.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5.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Тема социального неравенства.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6.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История рвущихся к власти бояр, перебивших друг друга в междоусобице.</a:t>
            </a:r>
            <a:b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14356"/>
            <a:ext cx="714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     Черты повести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8153400" cy="4554538"/>
          </a:xfrm>
        </p:spPr>
        <p:txBody>
          <a:bodyPr/>
          <a:lstStyle/>
          <a:p>
            <a:pPr algn="just"/>
            <a:r>
              <a:rPr lang="ru-RU" b="1" smtClean="0"/>
              <a:t>Жанр «Повести…» не находит себе соответствий ни с исторической повестью, ни с житием. Наличие поэтического вымысла, восходящего к традициям народной сказки, умения автора обобщать различные явления жизни, позволяет рассматривать «Повесть…» как начальную стадию развития жанра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2838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ВЫВОД: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86454"/>
            <a:ext cx="55034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Бытовой повести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Рисунок 5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4419600" cy="3514725"/>
          </a:xfrm>
          <a:prstGeom prst="roundRect">
            <a:avLst>
              <a:gd name="adj" fmla="val 782"/>
            </a:avLst>
          </a:prstGeom>
          <a:ln w="9525"/>
        </p:spPr>
      </p:sp>
      <p:sp>
        <p:nvSpPr>
          <p:cNvPr id="34818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4" name="Рисунок 3" descr="http://prishep.ru/wp-content/uploads/2012/07/17-700x4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6143669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20" name="Прямоугольник 7"/>
          <p:cNvSpPr>
            <a:spLocks noChangeArrowheads="1"/>
          </p:cNvSpPr>
          <p:nvPr/>
        </p:nvSpPr>
        <p:spPr bwMode="auto">
          <a:xfrm>
            <a:off x="6357938" y="214313"/>
            <a:ext cx="264318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Corbel" pitchFamily="34" charset="0"/>
              </a:rPr>
              <a:t>Храмом Петра и Февронии, где хранятся мощи святых, является Троицкий собор в Свято-Троицком монастыре города Мурома. </a:t>
            </a:r>
          </a:p>
          <a:p>
            <a:pPr algn="just"/>
            <a:r>
              <a:rPr lang="ru-RU" sz="2000" b="1">
                <a:latin typeface="Corbel" pitchFamily="34" charset="0"/>
              </a:rPr>
              <a:t>В этот собор со всей России и даже из-за границы приезжают паломники, чтобы поклониться мощам Петра и Февронии и испросить у святых благоверных супружеского счастья, истинной любви и верности.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3/75/949/75949246_large_4000579_1173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000660" cy="6429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 bwMode="auto">
          <a:xfrm>
            <a:off x="5429250" y="1066800"/>
            <a:ext cx="3200400" cy="1981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smtClean="0"/>
              <a:t>Рака с мощами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etr-fevronia.ru/uploads/page/d81c39415f2d0b0024f85b20c22f3f562c4205d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2000250" cy="428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2643188" y="1285875"/>
            <a:ext cx="6286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  <a:latin typeface="Corbel" pitchFamily="34" charset="0"/>
              </a:rPr>
              <a:t>В 2008 году </a:t>
            </a:r>
            <a:r>
              <a:rPr lang="ru-RU" sz="2400" b="1">
                <a:solidFill>
                  <a:srgbClr val="FF0000"/>
                </a:solidFill>
                <a:latin typeface="Corbel" pitchFamily="34" charset="0"/>
              </a:rPr>
              <a:t>8 июля </a:t>
            </a:r>
            <a:r>
              <a:rPr lang="ru-RU" sz="2400" b="1">
                <a:solidFill>
                  <a:srgbClr val="7030A0"/>
                </a:solidFill>
                <a:latin typeface="Corbel" pitchFamily="34" charset="0"/>
              </a:rPr>
              <a:t>в России появился замечательный праздник – </a:t>
            </a:r>
            <a:r>
              <a:rPr lang="ru-RU" sz="2400" b="1">
                <a:solidFill>
                  <a:srgbClr val="FF0000"/>
                </a:solidFill>
                <a:latin typeface="Corbel" pitchFamily="34" charset="0"/>
              </a:rPr>
              <a:t>Всероссийский День семьи, любви и верности. </a:t>
            </a:r>
            <a:r>
              <a:rPr lang="ru-RU" sz="2400" b="1">
                <a:solidFill>
                  <a:srgbClr val="7030A0"/>
                </a:solidFill>
                <a:latin typeface="Corbel" pitchFamily="34" charset="0"/>
              </a:rPr>
              <a:t>Этот прекрасный летний день был выбран для праздника не случайно – уже более 780 лет православные почитают 8 июля память святых благоверных князей Петра и Февронии Муромских – покровителей семейного счастья, любви и верности. В народе 8 июля, День Петра и Февронии, уже давно считается счастливым для любви и просто создан для свадеб.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by.ru/storage/6/2/9/e/10081562.471699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500462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5" y="1357313"/>
            <a:ext cx="4786313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Дата открытия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8 июля 2009 г. (день памяти Петра и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Февронии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Муромских).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Место установки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на Первомайском бульваре между Казанским женским монастырем и ярославским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ЗАГСом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Скульптор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Константин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Чернявский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Памятник Петру и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Февронии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в Ярославле представляет собой трехметровую бронзовую скульптурную композицию с фигурами святых Петра и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Февронии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, держащих в руках голубя – символ семейного очага и мира.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Памятник в Ярославле установлен в рамках общенациональной программы «В кругу семьи».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57166"/>
            <a:ext cx="42033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ЯРОСЛАВЛЬ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Acy;&amp;bcy;&amp;acy;&amp;kcy;&amp;acy;&amp;n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14337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4572000" y="0"/>
            <a:ext cx="44291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70C0"/>
                </a:solidFill>
                <a:latin typeface="Corbel" pitchFamily="34" charset="0"/>
              </a:rPr>
              <a:t>Дата открытия</a:t>
            </a:r>
            <a:r>
              <a:rPr lang="ru-RU" b="1">
                <a:solidFill>
                  <a:srgbClr val="C00000"/>
                </a:solidFill>
                <a:latin typeface="Corbel" pitchFamily="34" charset="0"/>
              </a:rPr>
              <a:t>: 14 октября 2009 г.</a:t>
            </a:r>
          </a:p>
          <a:p>
            <a:pPr algn="just"/>
            <a:r>
              <a:rPr lang="ru-RU" b="1">
                <a:solidFill>
                  <a:srgbClr val="0070C0"/>
                </a:solidFill>
                <a:latin typeface="Corbel" pitchFamily="34" charset="0"/>
              </a:rPr>
              <a:t>Место установки</a:t>
            </a:r>
            <a:r>
              <a:rPr lang="ru-RU" b="1">
                <a:solidFill>
                  <a:srgbClr val="C00000"/>
                </a:solidFill>
                <a:latin typeface="Corbel" pitchFamily="34" charset="0"/>
              </a:rPr>
              <a:t>: в Преображенском парке Абакана рядом с Преображенским собором.</a:t>
            </a:r>
          </a:p>
          <a:p>
            <a:pPr algn="just"/>
            <a:r>
              <a:rPr lang="ru-RU" b="1">
                <a:solidFill>
                  <a:srgbClr val="0070C0"/>
                </a:solidFill>
                <a:latin typeface="Corbel" pitchFamily="34" charset="0"/>
              </a:rPr>
              <a:t>Скульптор</a:t>
            </a:r>
            <a:r>
              <a:rPr lang="ru-RU" b="1">
                <a:solidFill>
                  <a:srgbClr val="C00000"/>
                </a:solidFill>
                <a:latin typeface="Corbel" pitchFamily="34" charset="0"/>
              </a:rPr>
              <a:t>: Константин Зинич.</a:t>
            </a:r>
          </a:p>
          <a:p>
            <a:pPr algn="just"/>
            <a:r>
              <a:rPr lang="ru-RU" b="1">
                <a:solidFill>
                  <a:srgbClr val="C00000"/>
                </a:solidFill>
                <a:latin typeface="Corbel" pitchFamily="34" charset="0"/>
              </a:rPr>
              <a:t>Памятник Петру и Февронии в Абакане установили недалеко от металлического дуба, на который  молодожены, по местной традиции, вешают замки с именами своей пары, а ключ от замка бросают на дно рядом расположенного водоема. Теперь это традиционное свадебное место Абакана дополнилось памятником Петру и Февронии – в день бракосочетания новобрачные могут попросить святых сделать их брак счастливым.</a:t>
            </a:r>
          </a:p>
          <a:p>
            <a:pPr algn="just"/>
            <a:r>
              <a:rPr lang="ru-RU" b="1">
                <a:solidFill>
                  <a:srgbClr val="C00000"/>
                </a:solidFill>
                <a:latin typeface="Corbel" pitchFamily="34" charset="0"/>
              </a:rPr>
              <a:t>Скульптор Константин Зинич постарался не просто изобразить святую княжескую чету, а показать торжество духовного начала в супружестве. Памятник Петру и Февронии отлит из бронзы, высота бронзовых фигур достигает 2,6 метра, вместе с постаментом – около 4 метров.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52"/>
            <a:ext cx="29033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АБАКАН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&amp;icy; &amp;Pcy;&amp;iecy;&amp;tcy;&amp;rcy;&amp;ucy; &amp;icy; &amp;Fcy;&amp;iecy;&amp;vcy;&amp;rcy;&amp;ocy;&amp;ncy;&amp;icy;&amp;icy; &amp;vcy; &amp;Mcy;&amp;ucy;&amp;rcy;&amp;ocy;&amp;m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643338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4357688" y="1214438"/>
            <a:ext cx="4643437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  <a:latin typeface="Corbel" pitchFamily="34" charset="0"/>
              </a:rPr>
              <a:t>Дата открытия</a:t>
            </a:r>
            <a:r>
              <a:rPr lang="ru-RU" sz="2400" b="1">
                <a:solidFill>
                  <a:srgbClr val="DB1B64"/>
                </a:solidFill>
                <a:latin typeface="Corbel" pitchFamily="34" charset="0"/>
              </a:rPr>
              <a:t>: 8 июля 2008 г. (день памяти Петра и Февронии Муромских).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  <a:latin typeface="Corbel" pitchFamily="34" charset="0"/>
              </a:rPr>
              <a:t>Место установки</a:t>
            </a:r>
            <a:r>
              <a:rPr lang="ru-RU" sz="2400" b="1">
                <a:solidFill>
                  <a:srgbClr val="DB1B64"/>
                </a:solidFill>
                <a:latin typeface="Corbel" pitchFamily="34" charset="0"/>
              </a:rPr>
              <a:t>: перед зданием муромского ЗАГСа.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  <a:latin typeface="Corbel" pitchFamily="34" charset="0"/>
              </a:rPr>
              <a:t>Скульптор</a:t>
            </a:r>
            <a:r>
              <a:rPr lang="ru-RU" sz="2400" b="1">
                <a:solidFill>
                  <a:srgbClr val="DB1B64"/>
                </a:solidFill>
                <a:latin typeface="Corbel" pitchFamily="34" charset="0"/>
              </a:rPr>
              <a:t>: Николай Щербаков.</a:t>
            </a:r>
          </a:p>
          <a:p>
            <a:pPr algn="just"/>
            <a:r>
              <a:rPr lang="ru-RU" sz="2400" b="1">
                <a:solidFill>
                  <a:srgbClr val="DB1B64"/>
                </a:solidFill>
                <a:latin typeface="Corbel" pitchFamily="34" charset="0"/>
              </a:rPr>
              <a:t>Памятник Петру и Февронии в Муроме носит название «Союз любви — мудрый брак». В этой скульптурной композиции святые Петр и Феврония изображены как две коленопреклонённые фигуры, нежно протягивающие друг к другу руки.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57166"/>
            <a:ext cx="26821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МУРОМ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Acy;&amp;rcy;&amp;khcy;&amp;acy;&amp;ncy;&amp;gcy;&amp;iecy;&amp;lcy;&amp;softcy;&amp;scy;&amp;k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3500437" cy="585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8047" y="0"/>
            <a:ext cx="53559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АРХАНГЕЛЬСК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4572000" y="671513"/>
            <a:ext cx="4572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Дата открытия</a:t>
            </a:r>
            <a:r>
              <a:rPr lang="ru-RU" b="1">
                <a:solidFill>
                  <a:srgbClr val="7030A0"/>
                </a:solidFill>
                <a:latin typeface="Corbel" pitchFamily="34" charset="0"/>
              </a:rPr>
              <a:t>:</a:t>
            </a:r>
            <a:r>
              <a:rPr lang="ru-RU">
                <a:solidFill>
                  <a:srgbClr val="7030A0"/>
                </a:solidFill>
                <a:latin typeface="Corbel" pitchFamily="34" charset="0"/>
              </a:rPr>
              <a:t> 28 июня 2009 г.</a:t>
            </a:r>
          </a:p>
          <a:p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Место установки</a:t>
            </a:r>
            <a:r>
              <a:rPr lang="ru-RU" b="1">
                <a:solidFill>
                  <a:srgbClr val="7030A0"/>
                </a:solidFill>
                <a:latin typeface="Corbel" pitchFamily="34" charset="0"/>
              </a:rPr>
              <a:t>:</a:t>
            </a:r>
            <a:r>
              <a:rPr lang="ru-RU">
                <a:solidFill>
                  <a:srgbClr val="7030A0"/>
                </a:solidFill>
                <a:latin typeface="Corbel" pitchFamily="34" charset="0"/>
              </a:rPr>
              <a:t> на пересечении улицы Логинова и набережной Северной Двины рядом с храмом Успения Пресвятой Богородицы.</a:t>
            </a:r>
          </a:p>
          <a:p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Скульптор:</a:t>
            </a:r>
            <a:r>
              <a:rPr lang="ru-RU">
                <a:solidFill>
                  <a:srgbClr val="7030A0"/>
                </a:solidFill>
                <a:latin typeface="Corbel" pitchFamily="34" charset="0"/>
              </a:rPr>
              <a:t> Константин Чернявский.</a:t>
            </a:r>
          </a:p>
          <a:p>
            <a:r>
              <a:rPr lang="ru-RU">
                <a:solidFill>
                  <a:srgbClr val="7030A0"/>
                </a:solidFill>
                <a:latin typeface="Corbel" pitchFamily="34" charset="0"/>
              </a:rPr>
              <a:t>Памятник Петру и Февронии в Архангельске выполнен из бронзы и в высоту достигает 3,3 метра. Скульптор изобразил сцену возвращения князей Петра и Февронии из изгнания обратно на княжение в Муром.</a:t>
            </a:r>
          </a:p>
          <a:p>
            <a:r>
              <a:rPr lang="ru-RU">
                <a:solidFill>
                  <a:srgbClr val="7030A0"/>
                </a:solidFill>
                <a:latin typeface="Corbel" pitchFamily="34" charset="0"/>
              </a:rPr>
              <a:t>Памятник в Архангельске установлен в рамках общенациональной программы «В кругу семьи». По замыслу организаторов проекта, они хотели создать местную традицию для молодоженов – в день бракосочетания или венчания приезжать к памятнику Петру и Февронии, чтобы поклониться святым покровителям брака и обратиться к ним с просьбой о благополучии семейной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Ucy;&amp;lcy;&amp;softcy;&amp;yacy;&amp;ncy;&amp;ocy;&amp;vcy;&amp;scy;&amp;k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4500563" y="1444625"/>
            <a:ext cx="4500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Дата открытия</a:t>
            </a:r>
            <a:r>
              <a:rPr lang="ru-RU" sz="2000" b="1">
                <a:solidFill>
                  <a:srgbClr val="7030A0"/>
                </a:solidFill>
                <a:latin typeface="Corbel" pitchFamily="34" charset="0"/>
              </a:rPr>
              <a:t>: 5 июля 2009 г.</a:t>
            </a:r>
          </a:p>
          <a:p>
            <a:pPr algn="just"/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Место установки</a:t>
            </a:r>
            <a:r>
              <a:rPr lang="ru-RU" sz="2000" b="1">
                <a:solidFill>
                  <a:srgbClr val="7030A0"/>
                </a:solidFill>
                <a:latin typeface="Corbel" pitchFamily="34" charset="0"/>
              </a:rPr>
              <a:t>: перед зданием Ульяновского Государственного Университета.</a:t>
            </a:r>
          </a:p>
          <a:p>
            <a:pPr algn="just"/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Скульпторы: </a:t>
            </a:r>
            <a:r>
              <a:rPr lang="ru-RU" sz="2000" b="1">
                <a:solidFill>
                  <a:srgbClr val="7030A0"/>
                </a:solidFill>
                <a:latin typeface="Corbel" pitchFamily="34" charset="0"/>
              </a:rPr>
              <a:t>Олег Клюев и Николай Анциферов.</a:t>
            </a:r>
          </a:p>
          <a:p>
            <a:pPr algn="just"/>
            <a:r>
              <a:rPr lang="ru-RU" sz="2000" b="1">
                <a:solidFill>
                  <a:srgbClr val="7030A0"/>
                </a:solidFill>
                <a:latin typeface="Corbel" pitchFamily="34" charset="0"/>
              </a:rPr>
              <a:t>Памятник Петру и Февронии в Ульяновске выполнен из бронзы и представляет собой молодых князей Петра и Февронию с голубем, символизирующим любовь и верность.</a:t>
            </a:r>
          </a:p>
          <a:p>
            <a:pPr algn="just"/>
            <a:r>
              <a:rPr lang="ru-RU" sz="2000" b="1">
                <a:solidFill>
                  <a:srgbClr val="7030A0"/>
                </a:solidFill>
                <a:latin typeface="Corbel" pitchFamily="34" charset="0"/>
              </a:rPr>
              <a:t>Памятник в Ульяновске установлен в рамках общенациональной программы «В кругу семьи».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57166"/>
            <a:ext cx="4168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УЛЬЯНОВСК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 descr="http://www.russianskz.info/uploads/posts/2011-07/1310117618_13.jpg"/>
          <p:cNvPicPr>
            <a:picLocks noGrp="1"/>
          </p:cNvPicPr>
          <p:nvPr>
            <p:ph type="pic" idx="1"/>
          </p:nvPr>
        </p:nvPicPr>
        <p:blipFill>
          <a:blip r:embed="rId2"/>
          <a:srcRect l="16066" r="16066"/>
          <a:stretch>
            <a:fillRect/>
          </a:stretch>
        </p:blipFill>
        <p:spPr>
          <a:xfrm>
            <a:off x="214313" y="457200"/>
            <a:ext cx="6286500" cy="5562600"/>
          </a:xfrm>
          <a:prstGeom prst="rect">
            <a:avLst/>
          </a:prstGeom>
          <a:noFill/>
          <a:ln w="9525"/>
        </p:spPr>
      </p:pic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>
          <a:xfrm>
            <a:off x="6500813" y="142875"/>
            <a:ext cx="2643187" cy="6286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800" b="1" smtClean="0">
                <a:solidFill>
                  <a:schemeClr val="tx1"/>
                </a:solidFill>
              </a:rPr>
              <a:t>Герои повести – исторические лица: Пётр и Феврония княжили в Муроме в начале </a:t>
            </a:r>
            <a:r>
              <a:rPr lang="en-US" sz="1800" b="1" smtClean="0">
                <a:solidFill>
                  <a:schemeClr val="tx1"/>
                </a:solidFill>
              </a:rPr>
              <a:t>XIII</a:t>
            </a:r>
            <a:r>
              <a:rPr lang="ru-RU" sz="1800" b="1" smtClean="0">
                <a:solidFill>
                  <a:schemeClr val="tx1"/>
                </a:solidFill>
              </a:rPr>
              <a:t>в. Но в «Повести…» историчны только имена, вокруг которых был создан ряд народных легенд.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800" b="1" smtClean="0">
                <a:solidFill>
                  <a:schemeClr val="tx1"/>
                </a:solidFill>
              </a:rPr>
              <a:t>На соборе 1547 г. Пётр и Феврония были канонизированы,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800" b="1" smtClean="0">
                <a:solidFill>
                  <a:schemeClr val="tx1"/>
                </a:solidFill>
              </a:rPr>
              <a:t> т. е. причислены к лику святых.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800" b="1" smtClean="0">
                <a:solidFill>
                  <a:schemeClr val="tx1"/>
                </a:solidFill>
              </a:rPr>
              <a:t>Но произведение не было включено в сборник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000" b="1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Scy;&amp;ocy;&amp;ch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3214687" cy="6215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4143375" y="1214438"/>
            <a:ext cx="50006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Дата открытия</a:t>
            </a:r>
            <a:r>
              <a:rPr lang="ru-RU" b="1">
                <a:latin typeface="Corbel" pitchFamily="34" charset="0"/>
              </a:rPr>
              <a:t>: 8 июля 2009 г. (день памяти Петра и Февронии Муромских).</a:t>
            </a:r>
          </a:p>
          <a:p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Место установки</a:t>
            </a:r>
            <a:r>
              <a:rPr lang="ru-RU" b="1">
                <a:latin typeface="Corbel" pitchFamily="34" charset="0"/>
              </a:rPr>
              <a:t>: на площади перед зданием сочинского ЗАГСа.</a:t>
            </a:r>
          </a:p>
          <a:p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Скульптор</a:t>
            </a:r>
            <a:r>
              <a:rPr lang="ru-RU" b="1">
                <a:latin typeface="Corbel" pitchFamily="34" charset="0"/>
              </a:rPr>
              <a:t>: Константин Чернявский.</a:t>
            </a:r>
          </a:p>
          <a:p>
            <a:r>
              <a:rPr lang="ru-RU" b="1">
                <a:latin typeface="Corbel" pitchFamily="34" charset="0"/>
              </a:rPr>
              <a:t>Памятник Петру и Февронии в Сочи представляет собой Петра и Февронию в монашеских одеждах под деревьями, в кроне деревьев в гнезде расположилось семейство голубей, а под деревом сидит заяц, друг Февронии еще с девических времен. Памятник отлит из бронзы, его вес 3 тонны, высота – 3,2 метра. Памятник в Сочи установлен в рамках общенациональной программы «В кругу семьи».</a:t>
            </a:r>
          </a:p>
          <a:p>
            <a:r>
              <a:rPr lang="ru-RU" b="1">
                <a:latin typeface="Corbel" pitchFamily="34" charset="0"/>
              </a:rPr>
              <a:t>Уже сейчас в Сочи складывается традиция среди молодых людей делать предложение руки и сердца у памятника Петру и Февронии.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28"/>
            <a:ext cx="20393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СОЧИ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http://img1.liveinternet.ru/images/attach/c/5/89/143/8914351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363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7554" y="642918"/>
            <a:ext cx="21066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ОМСК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44035" name="Рисунок 3" descr="http://im6-tub-ru.yandex.net/i?id=90087932-0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85750"/>
            <a:ext cx="29289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2000240"/>
            <a:ext cx="2464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БИЙСК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4037" name="Рисунок 5" descr="http://www.etovidel.net/appended_files/big/4e9687b5ae9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357563"/>
            <a:ext cx="23669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786454"/>
            <a:ext cx="31893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ИРКУТСК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4039" name="Рисунок 7" descr="http://samarskieizvestia.ru/__getpic.phtml?id=%0A%0973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3429000"/>
            <a:ext cx="23669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72198" y="3857628"/>
            <a:ext cx="28877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САМАРА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357438"/>
            <a:ext cx="7497763" cy="242887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714356"/>
            <a:ext cx="57842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Использованные источники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1285875" y="1500188"/>
            <a:ext cx="714375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19050"/>
            <a:r>
              <a:rPr lang="ru-RU" sz="2400" b="1">
                <a:latin typeface="Corbel" pitchFamily="34" charset="0"/>
              </a:rPr>
              <a:t> 1.Энциклопедия для детей. Е. 9. Русская литература. Ч. 1./ Главн. Ред. М. Д. Аксёнов. – М.: Аванта+, 1998.</a:t>
            </a:r>
            <a:br>
              <a:rPr lang="ru-RU" sz="2400" b="1">
                <a:latin typeface="Corbel" pitchFamily="34" charset="0"/>
              </a:rPr>
            </a:br>
            <a:r>
              <a:rPr lang="ru-RU" sz="2400" b="1">
                <a:latin typeface="Corbel" pitchFamily="34" charset="0"/>
              </a:rPr>
              <a:t>2. Кусков В. В. История древнерусской литературы. – М.: Высш. шк., 1998.</a:t>
            </a:r>
            <a:br>
              <a:rPr lang="ru-RU" sz="2400" b="1">
                <a:latin typeface="Corbel" pitchFamily="34" charset="0"/>
              </a:rPr>
            </a:br>
            <a:r>
              <a:rPr lang="ru-RU" sz="2400" b="1">
                <a:latin typeface="Corbel" pitchFamily="34" charset="0"/>
              </a:rPr>
              <a:t>3. </a:t>
            </a:r>
            <a:r>
              <a:rPr lang="en-US" sz="2400" b="1">
                <a:latin typeface="Gill Sans MT" pitchFamily="34" charset="0"/>
                <a:hlinkClick r:id="rId2"/>
              </a:rPr>
              <a:t>www.petr-fevronia.ru</a:t>
            </a:r>
            <a:endParaRPr lang="en-US" sz="2400" b="1">
              <a:latin typeface="Gill Sans MT" pitchFamily="34" charset="0"/>
            </a:endParaRPr>
          </a:p>
          <a:p>
            <a:pPr marL="342900" indent="19050"/>
            <a:r>
              <a:rPr lang="en-US" sz="2400" b="1">
                <a:latin typeface="Gill Sans MT" pitchFamily="34" charset="0"/>
              </a:rPr>
              <a:t>4. </a:t>
            </a:r>
            <a:r>
              <a:rPr lang="en-US" sz="2400" b="1">
                <a:latin typeface="Gill Sans MT" pitchFamily="34" charset="0"/>
                <a:hlinkClick r:id="rId3"/>
              </a:rPr>
              <a:t>www.zlatoriza.ru</a:t>
            </a:r>
            <a:endParaRPr lang="en-US" sz="2400" b="1">
              <a:latin typeface="Gill Sans MT" pitchFamily="34" charset="0"/>
            </a:endParaRPr>
          </a:p>
          <a:p>
            <a:pPr marL="342900" indent="19050"/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1000125" y="152400"/>
            <a:ext cx="7686675" cy="42052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ru-RU" sz="2400" b="1" u="sng" smtClean="0">
                <a:solidFill>
                  <a:srgbClr val="C00000"/>
                </a:solidFill>
                <a:effectLst/>
              </a:rPr>
              <a:t>Автор пытается  решать современные ему проблемы:</a:t>
            </a:r>
            <a:br>
              <a:rPr lang="ru-RU" sz="2400" b="1" u="sng" smtClean="0">
                <a:solidFill>
                  <a:srgbClr val="C00000"/>
                </a:solidFill>
                <a:effectLst/>
              </a:rPr>
            </a:br>
            <a:r>
              <a:rPr lang="ru-RU" sz="2400" b="1" smtClean="0">
                <a:effectLst/>
              </a:rPr>
              <a:t>1. как правитель должен относиться к своим подданным;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2. кто такие бояре и крестьяне;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3. как приходит в этот мир зло, можно ли с ним бороться;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4. есть ли у зла свои служители?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/>
            </a:r>
            <a:br>
              <a:rPr lang="ru-RU" sz="2400" b="1" smtClean="0">
                <a:effectLst/>
              </a:rPr>
            </a:br>
            <a:endParaRPr lang="ru-RU" sz="2400" b="1" smtClean="0">
              <a:effectLst/>
            </a:endParaRPr>
          </a:p>
        </p:txBody>
      </p:sp>
      <p:pic>
        <p:nvPicPr>
          <p:cNvPr id="13314" name="Picture 2" descr="http://www.zlatoriza.ru/uploads/items/big/01-11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4000528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za.mstm.ru/upload/big/petrife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14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endParaRPr lang="ru-RU" smtClean="0"/>
          </a:p>
        </p:txBody>
      </p:sp>
      <p:pic>
        <p:nvPicPr>
          <p:cNvPr id="7" name="Содержимое 4" descr="http://static.diary.ru/userdir/1/2/8/1/1281999/57536649.gif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501063" cy="65008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ravoslavie.ru/sas/image/100308/30803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8143932" cy="6500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1.liveinternet.ru/images/attach/c/2/68/650/68650710_IMG_071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42875"/>
            <a:ext cx="5286375" cy="65008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ramislovo.ru/pic/big/povest_o_petre_i_fevroni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357982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1002</Words>
  <Application>Microsoft Office PowerPoint</Application>
  <PresentationFormat>Экран (4:3)</PresentationFormat>
  <Paragraphs>70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32</vt:i4>
      </vt:variant>
    </vt:vector>
  </HeadingPairs>
  <TitlesOfParts>
    <vt:vector size="47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Wingdings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      «Повесть о Петре и Февронии Муромских» </vt:lpstr>
      <vt:lpstr>Слайд 2</vt:lpstr>
      <vt:lpstr>Слайд 3</vt:lpstr>
      <vt:lpstr>Автор пытается  решать современные ему проблемы: 1. как правитель должен относиться к своим подданным; 2. кто такие бояре и крестьяне; 3. как приходит в этот мир зло, можно ли с ним бороться; 4. есть ли у зла свои служители?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Жанровое своеобразие повести</vt:lpstr>
      <vt:lpstr>СКАЗКА - жанр устного народного творчества, рассказ о вымышленных событиях, где изображается победа добра над злом,  воплощаются народные представления о красоте, справедливости, достоинствах человека.   </vt:lpstr>
      <vt:lpstr>Слайд 16</vt:lpstr>
      <vt:lpstr>ПОВЕСТЬ - средний  между рассказом и романом   эпический жанр,   в котором представлен ряд эпизодов из жизни героя (героев).  </vt:lpstr>
      <vt:lpstr>Слайд 18</vt:lpstr>
      <vt:lpstr>Слайд 19</vt:lpstr>
      <vt:lpstr>               1.Указаны конкретные места действия: город Муром, Рязанская земля, село Ласково. Это придает повести достоверность. 2.Герои повести – реальные люди. 3. Детали. 4. На первый план выдвигается личность крестьянки. 5.Тема социального неравенства. 6. История рвущихся к власти бояр, перебивших друг друга в междоусобице.  </vt:lpstr>
      <vt:lpstr>Слайд 21</vt:lpstr>
      <vt:lpstr>Слайд 22</vt:lpstr>
      <vt:lpstr>Рака с мощами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Повесть о Петре и Февронии</dc:title>
  <dc:creator>Ирина</dc:creator>
  <cp:lastModifiedBy>User</cp:lastModifiedBy>
  <cp:revision>21</cp:revision>
  <dcterms:created xsi:type="dcterms:W3CDTF">2012-11-17T14:04:25Z</dcterms:created>
  <dcterms:modified xsi:type="dcterms:W3CDTF">2021-06-04T14:43:23Z</dcterms:modified>
</cp:coreProperties>
</file>