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</p:sldMasterIdLst>
  <p:notesMasterIdLst>
    <p:notesMasterId r:id="rId38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7CAE-9928-47CD-8F9E-4E664E36E281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0BE2-BD49-48AC-93DC-85F53433F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0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A32B-A84B-48B0-8C94-A300A66ADDE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AA8B2-AEE5-4202-B950-3C5BBB1AED7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2559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2A8D-4EF8-4966-A69F-C0E4638E02E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EC404-0738-497D-B6C8-04CA7B98B51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934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32F6-BB66-46AE-A6A6-46C77CDC2A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F6C75-4184-4428-9B35-8948433EDD2B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8540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A32B-A84B-48B0-8C94-A300A66ADDE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AA8B2-AEE5-4202-B950-3C5BBB1AED7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321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0E78-4CF7-4F47-A9A7-FBB1A154860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40B0A2-E338-4997-A7B5-BEBED2C96189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928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973A-97A7-49A3-B707-C7A2F5D709A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C8C0DD-BCCA-4679-99B1-0C26F84FAC2F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96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4ABC-EAC7-4BA6-9DF8-891517B7CA1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35192-FF10-4DA2-B4A6-5066BDBB73A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161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CDA5-A51A-4A4F-A70A-4A52C1C74F5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5D2BD1-4685-44FD-AAC8-4554E6F6922C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469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11D1-8DDF-4E59-8DE6-D0C970912B2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6A9A7D-D869-45EA-8553-0ACF095C4C0B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245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DC10-CFFD-4951-8F8C-FCF86D1B77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58C1FE-632E-4A8E-BC8B-03C43894EA74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2299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036D-4F61-425F-9E95-C43ABFC7B1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930BC-F426-4052-9E0B-98615BEBBE2C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196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0E78-4CF7-4F47-A9A7-FBB1A154860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40B0A2-E338-4997-A7B5-BEBED2C96189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348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F641-C96A-4B73-8371-07FDD3AFD3B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635BCC-5692-4FAB-A193-576B0B8C23B5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6588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2A8D-4EF8-4966-A69F-C0E4638E02E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EC404-0738-497D-B6C8-04CA7B98B51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633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32F6-BB66-46AE-A6A6-46C77CDC2A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F6C75-4184-4428-9B35-8948433EDD2B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7396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65139"/>
            <a:ext cx="10356851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215D1-C24C-467A-AE72-B75E6D00FC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952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49173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67128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58836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53598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9930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40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973A-97A7-49A3-B707-C7A2F5D709A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C8C0DD-BCCA-4679-99B1-0C26F84FAC2F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456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8377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06228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9065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77958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7957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61116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89522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08918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32732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531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4ABC-EAC7-4BA6-9DF8-891517B7CA1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35192-FF10-4DA2-B4A6-5066BDBB73A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3390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54860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93142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9397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19903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22104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72977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49734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49493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1495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065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CDA5-A51A-4A4F-A70A-4A52C1C74F5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5D2BD1-4685-44FD-AAC8-4554E6F6922C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1242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68303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44822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33597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49727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77905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99846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15152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01028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15347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9158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11D1-8DDF-4E59-8DE6-D0C970912B2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6A9A7D-D869-45EA-8553-0ACF095C4C0B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0325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99117"/>
      </p:ext>
    </p:extLst>
  </p:cSld>
  <p:clrMapOvr>
    <a:masterClrMapping/>
  </p:clrMapOvr>
  <p:transition spd="slow"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6721"/>
      </p:ext>
    </p:extLst>
  </p:cSld>
  <p:clrMapOvr>
    <a:masterClrMapping/>
  </p:clrMapOvr>
  <p:transition spd="slow"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8535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01690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127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90103"/>
      </p:ext>
    </p:extLst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50744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18586"/>
      </p:ext>
    </p:extLst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6115"/>
      </p:ext>
    </p:extLst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4895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DC10-CFFD-4951-8F8C-FCF86D1B77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58C1FE-632E-4A8E-BC8B-03C43894EA74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6473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8424"/>
      </p:ext>
    </p:extLst>
  </p:cSld>
  <p:clrMapOvr>
    <a:masterClrMapping/>
  </p:clrMapOvr>
  <p:transition spd="slow"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23974"/>
      </p:ext>
    </p:extLst>
  </p:cSld>
  <p:clrMapOvr>
    <a:masterClrMapping/>
  </p:clrMapOvr>
  <p:transition spd="slow">
    <p:pu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71306"/>
      </p:ext>
    </p:extLst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31020"/>
      </p:ext>
    </p:extLst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35941"/>
      </p:ext>
    </p:extLst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86172"/>
      </p:ext>
    </p:extLst>
  </p:cSld>
  <p:clrMapOvr>
    <a:masterClrMapping/>
  </p:clrMapOvr>
  <p:transition spd="slow"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65607"/>
      </p:ext>
    </p:extLst>
  </p:cSld>
  <p:clrMapOvr>
    <a:masterClrMapping/>
  </p:clrMapOvr>
  <p:transition spd="slow">
    <p:pu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04812"/>
      </p:ext>
    </p:extLst>
  </p:cSld>
  <p:clrMapOvr>
    <a:masterClrMapping/>
  </p:clrMapOvr>
  <p:transition spd="slow">
    <p:pu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33586"/>
      </p:ext>
    </p:extLst>
  </p:cSld>
  <p:clrMapOvr>
    <a:masterClrMapping/>
  </p:clrMapOvr>
  <p:transition spd="slow">
    <p:pu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A32B-A84B-48B0-8C94-A300A66ADDE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AA8B2-AEE5-4202-B950-3C5BBB1AED7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524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036D-4F61-425F-9E95-C43ABFC7B1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930BC-F426-4052-9E0B-98615BEBBE2C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94649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0E78-4CF7-4F47-A9A7-FBB1A154860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40B0A2-E338-4997-A7B5-BEBED2C96189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50626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973A-97A7-49A3-B707-C7A2F5D709A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C8C0DD-BCCA-4679-99B1-0C26F84FAC2F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207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4ABC-EAC7-4BA6-9DF8-891517B7CA1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35192-FF10-4DA2-B4A6-5066BDBB73A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9159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CDA5-A51A-4A4F-A70A-4A52C1C74F5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5D2BD1-4685-44FD-AAC8-4554E6F6922C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99105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11D1-8DDF-4E59-8DE6-D0C970912B2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6A9A7D-D869-45EA-8553-0ACF095C4C0B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7472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DC10-CFFD-4951-8F8C-FCF86D1B77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58C1FE-632E-4A8E-BC8B-03C43894EA74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9545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036D-4F61-425F-9E95-C43ABFC7B19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930BC-F426-4052-9E0B-98615BEBBE2C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5620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F641-C96A-4B73-8371-07FDD3AFD3B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635BCC-5692-4FAB-A193-576B0B8C23B5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9163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2A8D-4EF8-4966-A69F-C0E4638E02E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EC404-0738-497D-B6C8-04CA7B98B51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6208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32F6-BB66-46AE-A6A6-46C77CDC2AA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F6C75-4184-4428-9B35-8948433EDD2B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023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F641-C96A-4B73-8371-07FDD3AFD3B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635BCC-5692-4FAB-A193-576B0B8C23B5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74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1CE14-B373-4D1D-9529-53F8FEB2AEE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86ED7-EE8B-4358-9710-65A9164DE22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28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1CE14-B373-4D1D-9529-53F8FEB2AEE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86ED7-EE8B-4358-9710-65A9164DE22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0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3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4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DEE9-2020-49BF-8305-FF67E8F11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4038-5C87-4136-9DD4-E01B64CAFE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4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1CE14-B373-4D1D-9529-53F8FEB2AEE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86ED7-EE8B-4358-9710-65A9164DE221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11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5" y="214291"/>
            <a:ext cx="7489825" cy="63484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67125" y="428625"/>
            <a:ext cx="4929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 П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а   р   а    б   о   л   а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95501" y="1071563"/>
            <a:ext cx="4175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Т  </a:t>
            </a:r>
            <a:r>
              <a:rPr kumimoji="1" lang="en-US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е   о   </a:t>
            </a: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р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 е   м   а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38439" y="1643063"/>
            <a:ext cx="5976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К  о   </a:t>
            </a: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о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 р   д   и  н   а   т    а</a:t>
            </a:r>
            <a:r>
              <a:rPr kumimoji="1" lang="ru-RU" altLang="ru-RU" sz="320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95564" y="2214563"/>
            <a:ext cx="4179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А   л   </a:t>
            </a: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г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 е    б   р   а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38501" y="2857500"/>
            <a:ext cx="3527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П  </a:t>
            </a: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р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 я   м  а   я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095501" y="3429000"/>
            <a:ext cx="4824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И  н   т   </a:t>
            </a: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е 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р   в    а   л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667001" y="4000500"/>
            <a:ext cx="412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А   к  </a:t>
            </a: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с 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и   о   м   а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738563" y="45720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3600" b="1">
                <a:solidFill>
                  <a:srgbClr val="C00000"/>
                </a:solidFill>
                <a:latin typeface="Times New Roman" panose="02020603050405020304" pitchFamily="18" charset="0"/>
              </a:rPr>
              <a:t>с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 у  м   м   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8939" y="4572001"/>
            <a:ext cx="2357437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3095625" y="4714876"/>
            <a:ext cx="71438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095501" y="5214938"/>
            <a:ext cx="498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О  р   д   </a:t>
            </a: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и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 н   а    т   а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167063" y="5786438"/>
            <a:ext cx="2324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В   </a:t>
            </a:r>
            <a:r>
              <a:rPr kumimoji="1" lang="ru-RU" altLang="ru-RU" sz="3600" b="1">
                <a:solidFill>
                  <a:srgbClr val="CC3300"/>
                </a:solidFill>
                <a:latin typeface="Times New Roman" panose="02020603050405020304" pitchFamily="18" charset="0"/>
              </a:rPr>
              <a:t>и</a:t>
            </a:r>
            <a:r>
              <a:rPr kumimoji="1"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   е   т</a:t>
            </a:r>
          </a:p>
        </p:txBody>
      </p:sp>
    </p:spTree>
    <p:extLst>
      <p:ext uri="{BB962C8B-B14F-4D97-AF65-F5344CB8AC3E}">
        <p14:creationId xmlns:p14="http://schemas.microsoft.com/office/powerpoint/2010/main" val="2961128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668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5. Назовите формулу суммы 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первых членов арифметической прогрессии.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1905000" y="2133601"/>
            <a:ext cx="8229600" cy="4525963"/>
          </a:xfrm>
        </p:spPr>
        <p:txBody>
          <a:bodyPr/>
          <a:lstStyle/>
          <a:p>
            <a:endParaRPr lang="ru-RU" altLang="ru-RU" smtClean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667000" y="3657601"/>
          <a:ext cx="446405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3" imgW="977476" imgH="406224" progId="Equation.3">
                  <p:embed/>
                </p:oleObj>
              </mc:Choice>
              <mc:Fallback>
                <p:oleObj name="Формула" r:id="rId3" imgW="977476" imgH="406224" progId="Equation.3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1"/>
                        <a:ext cx="4464050" cy="186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RTN0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26098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8275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6. Какие бывают арифметические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прогрес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ии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?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4400">
                <a:solidFill>
                  <a:schemeClr val="tx2"/>
                </a:solidFill>
              </a:rPr>
              <a:t> </a:t>
            </a:r>
            <a:r>
              <a:rPr lang="ru-RU" altLang="ru-RU" sz="4400" i="1">
                <a:solidFill>
                  <a:schemeClr val="tx2"/>
                </a:solidFill>
              </a:rPr>
              <a:t>Ответ: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 smtClean="0"/>
              <a:t>         Если в арифметической прогрессии разность      </a:t>
            </a:r>
            <a:r>
              <a:rPr lang="en-US" altLang="ru-RU" i="1" smtClean="0"/>
              <a:t>d &gt; 0</a:t>
            </a:r>
            <a:r>
              <a:rPr lang="ru-RU" altLang="ru-RU" i="1" smtClean="0"/>
              <a:t>, то прогрессия является </a:t>
            </a:r>
            <a:r>
              <a:rPr lang="ru-RU" altLang="ru-RU" b="1" i="1" smtClean="0"/>
              <a:t>возрастающей.</a:t>
            </a:r>
            <a:r>
              <a:rPr lang="ru-RU" altLang="ru-RU" i="1" smtClean="0"/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 smtClean="0"/>
              <a:t>    Если в арифметической прогрессии разность </a:t>
            </a:r>
            <a:r>
              <a:rPr lang="en-US" altLang="ru-RU" i="1" smtClean="0"/>
              <a:t> d &lt;0</a:t>
            </a:r>
            <a:r>
              <a:rPr lang="ru-RU" altLang="ru-RU" i="1" smtClean="0"/>
              <a:t>, то прогрессия является </a:t>
            </a:r>
            <a:r>
              <a:rPr lang="ru-RU" altLang="ru-RU" b="1" i="1" smtClean="0"/>
              <a:t>убывающей</a:t>
            </a:r>
            <a:r>
              <a:rPr lang="ru-RU" altLang="ru-RU" i="1" smtClean="0"/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i="1" smtClean="0"/>
              <a:t>    Если в арифметической прогрессии </a:t>
            </a:r>
            <a:r>
              <a:rPr lang="en-US" altLang="ru-RU" i="1" smtClean="0"/>
              <a:t> d = 0</a:t>
            </a:r>
            <a:r>
              <a:rPr lang="ru-RU" altLang="ru-RU" i="1" smtClean="0"/>
              <a:t>,  то прогрессия является </a:t>
            </a:r>
            <a:r>
              <a:rPr lang="ru-RU" altLang="ru-RU" b="1" i="1" smtClean="0"/>
              <a:t>постоянной.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8054250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Зная эти формулы, можно решить много интересных задач литературного, исторического и практического содержания.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6801" y="685800"/>
            <a:ext cx="23864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</a:p>
        </p:txBody>
      </p:sp>
      <p:pic>
        <p:nvPicPr>
          <p:cNvPr id="20484" name="Picture 4" descr="MCj023377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4" y="4184651"/>
            <a:ext cx="2376487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MCj041471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130676"/>
            <a:ext cx="29702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8952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Какие из последовательностей являются арифметическими прогрессиями?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3, 6, 9, 12,…..                         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5, 12, 18, 24, 30,…..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7, 14, 28, 35, 49,….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5, 15, 25,….,95….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1000, 1001, 1002, 1003,….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1, 2, 4, 7, 9, 11…..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5, 4, 3, 2, 1, 0, -1, -2,….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1" y="914400"/>
            <a:ext cx="49743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себя!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5105400" y="2819400"/>
            <a:ext cx="1371600" cy="381000"/>
          </a:xfrm>
          <a:prstGeom prst="cloud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 =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5257800" y="32004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5257800" y="36576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876800" y="4267200"/>
            <a:ext cx="1371600" cy="381000"/>
          </a:xfrm>
          <a:prstGeom prst="cloud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 = 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715000" y="4724400"/>
            <a:ext cx="1371600" cy="381000"/>
          </a:xfrm>
          <a:prstGeom prst="cloud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 =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5562600" y="51816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5334000" y="5715000"/>
            <a:ext cx="1371600" cy="381000"/>
          </a:xfrm>
          <a:prstGeom prst="cloud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 = - 1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436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/>
              <a:t>Найти разность арифметической прогрессии</a:t>
            </a:r>
            <a:r>
              <a:rPr lang="ru-RU" b="1" i="1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>
                <a:latin typeface="+mj-lt"/>
              </a:rPr>
              <a:t>1; 5; 9………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8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>
                <a:latin typeface="+mj-lt"/>
              </a:rPr>
              <a:t>105; 100….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dirty="0">
                <a:latin typeface="+mj-lt"/>
              </a:rPr>
              <a:t>-</a:t>
            </a:r>
            <a:r>
              <a:rPr lang="ru-RU" sz="2800" dirty="0">
                <a:latin typeface="+mj-lt"/>
              </a:rPr>
              <a:t>13; -15; -17……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8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>
                <a:latin typeface="+mj-lt"/>
              </a:rPr>
              <a:t>11</a:t>
            </a:r>
            <a:r>
              <a:rPr lang="ru-RU" sz="2800" dirty="0"/>
              <a:t>;       ; 19,….</a:t>
            </a:r>
            <a:endParaRPr lang="ru-RU" sz="28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8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8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800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800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762000"/>
            <a:ext cx="55122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Вычисли устно!</a:t>
            </a:r>
          </a:p>
        </p:txBody>
      </p:sp>
      <p:pic>
        <p:nvPicPr>
          <p:cNvPr id="22532" name="Picture 2" descr="C:\Documents and Settings\alena\Рабочий стол\279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2571751"/>
            <a:ext cx="29956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3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38800"/>
            <a:ext cx="444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0827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Между числами 6 и 21 вставьте 4 числа так, чтобы вместе с данными числами они образовали арифметическую прогрессию.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Решение:      = 6,  </a:t>
            </a:r>
            <a:r>
              <a:rPr lang="ru-RU" dirty="0" smtClean="0">
                <a:latin typeface="+mj-lt"/>
              </a:rPr>
              <a:t>      </a:t>
            </a:r>
            <a:r>
              <a:rPr lang="ru-RU" dirty="0" smtClean="0">
                <a:latin typeface="+mj-lt"/>
              </a:rPr>
              <a:t>= 21,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>
                <a:latin typeface="+mj-lt"/>
              </a:rPr>
              <a:t>d = (21 – 6)/ (6 – 1)= 3</a:t>
            </a:r>
            <a:r>
              <a:rPr lang="ru-RU" dirty="0" smtClean="0">
                <a:latin typeface="+mj-lt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6, 9, 12, 15, 18, 21.</a:t>
            </a:r>
            <a:endParaRPr lang="ru-RU" dirty="0">
              <a:latin typeface="+mj-lt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41626"/>
            <a:ext cx="304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841626"/>
            <a:ext cx="304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6601" y="762000"/>
            <a:ext cx="45955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 задачу:</a:t>
            </a:r>
          </a:p>
        </p:txBody>
      </p:sp>
    </p:spTree>
    <p:extLst>
      <p:ext uri="{BB962C8B-B14F-4D97-AF65-F5344CB8AC3E}">
        <p14:creationId xmlns:p14="http://schemas.microsoft.com/office/powerpoint/2010/main" val="123005044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438943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Дана “стайка девяти чисел”: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3, 5, 7, 9, 11, 13, 15,17, 19.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       Она представляет собой арифметическую прогрессию. Кроме того, данная стайка чисел привлекательна способностью разместиться в девяти клетках квадрата 3х3 так, что образуется магический квадрат с константой, равной 33.</a:t>
            </a:r>
          </a:p>
          <a:p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0"/>
            <a:ext cx="723063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Занимательное свойство 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арифметической 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прогрессии</a:t>
            </a:r>
          </a:p>
        </p:txBody>
      </p:sp>
    </p:spTree>
    <p:extLst>
      <p:ext uri="{BB962C8B-B14F-4D97-AF65-F5344CB8AC3E}">
        <p14:creationId xmlns:p14="http://schemas.microsoft.com/office/powerpoint/2010/main" val="391913431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381000"/>
            <a:ext cx="8153400" cy="61722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 Знаете ли вы, что такое магический квадрат?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Квадрат, состоящий из 9 клеток, в него вписывают числа, так чтобы сумма чисел по вертикали, горизонтали диагонали была одним и тем же числом- </a:t>
            </a:r>
            <a:r>
              <a:rPr lang="ru-RU" dirty="0" err="1" smtClean="0"/>
              <a:t>constanta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   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     Замечание об арифметической прогрессии само по себе очень интересно. Дело в том, что из каждых девяти последовательных членов любой арифметической прогрессии натуральных чисел можно составить магический квадрат.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19600" y="1828800"/>
          <a:ext cx="33528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9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19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5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7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11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17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13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42616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8229600" cy="11430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Открытый урок по теме: 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1828800" y="2895601"/>
            <a:ext cx="8229600" cy="4525963"/>
          </a:xfrm>
        </p:spPr>
        <p:txBody>
          <a:bodyPr/>
          <a:lstStyle/>
          <a:p>
            <a:endParaRPr lang="ru-RU" altLang="ru-RU" dirty="0" smtClean="0"/>
          </a:p>
          <a:p>
            <a:pPr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endParaRPr lang="ru-RU" altLang="ru-RU" i="1" dirty="0" smtClean="0"/>
          </a:p>
          <a:p>
            <a:endParaRPr lang="ru-RU" altLang="ru-RU" dirty="0" smtClean="0"/>
          </a:p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75237" y="1676401"/>
            <a:ext cx="7583679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0CF9B">
                      <a:shade val="20000"/>
                      <a:satMod val="245000"/>
                    </a:srgbClr>
                  </a:gs>
                  <a:gs pos="43000">
                    <a:srgbClr val="10CF9B">
                      <a:satMod val="255000"/>
                    </a:srgbClr>
                  </a:gs>
                  <a:gs pos="48000">
                    <a:srgbClr val="10CF9B">
                      <a:shade val="85000"/>
                      <a:satMod val="255000"/>
                    </a:srgbClr>
                  </a:gs>
                  <a:gs pos="100000">
                    <a:srgbClr val="10CF9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/>
            </a:endParaRP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«Арифметическая 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Прогрессия».</a:t>
            </a:r>
          </a:p>
        </p:txBody>
      </p:sp>
    </p:spTree>
    <p:extLst>
      <p:ext uri="{BB962C8B-B14F-4D97-AF65-F5344CB8AC3E}">
        <p14:creationId xmlns:p14="http://schemas.microsoft.com/office/powerpoint/2010/main" val="119919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18908">
            <a:off x="2643934" y="3395660"/>
            <a:ext cx="2735262" cy="1296987"/>
          </a:xfrm>
          <a:prstGeom prst="rect">
            <a:avLst/>
          </a:prstGeom>
          <a:noFill/>
        </p:spPr>
      </p:pic>
      <p:pic>
        <p:nvPicPr>
          <p:cNvPr id="3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060" flipH="1">
            <a:off x="6923435" y="3388505"/>
            <a:ext cx="2979911" cy="12969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95601" y="476673"/>
            <a:ext cx="8670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Физкультминутка для глаз</a:t>
            </a:r>
          </a:p>
        </p:txBody>
      </p:sp>
    </p:spTree>
    <p:extLst>
      <p:ext uri="{BB962C8B-B14F-4D97-AF65-F5344CB8AC3E}">
        <p14:creationId xmlns:p14="http://schemas.microsoft.com/office/powerpoint/2010/main" val="1125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3575051" y="692151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8524892" y="2214554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2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9305 L -0.57275 0.093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5833 -0.25185 -0.03941 -0.10139 -0.03941 0.08403 C -0.03941 0.26921 -0.15833 0.42014 -0.30347 0.42014 C -0.44844 0.42014 -0.56649 0.26921 -0.56649 0.08403 C -0.56649 -0.10139 -0.44844 -0.25185 -0.30347 -0.25185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6545 -0.25185 -0.05226 -0.09676 -0.05226 0.09421 C -0.05226 0.28518 -0.16545 0.4412 -0.30347 0.4412 C -0.44167 0.4412 -0.554 0.28518 -0.554 0.09421 C -0.554 -0.09676 -0.44167 -0.25185 -0.30347 -0.25185 Z " pathEditMode="relative" rAng="0" ptsTypes="fffff">
                                      <p:cBhvr>
                                        <p:cTn id="18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85 C -0.16285 -0.25185 -0.04809 -0.09931 -0.04809 0.08842 C -0.04809 0.27592 -0.16285 0.42893 -0.30348 0.42893 C -0.44393 0.42893 -0.55816 0.27592 -0.55816 0.08842 C -0.55816 -0.09931 -0.44393 -0.25185 -0.30348 -0.25185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7" grpId="2" animBg="1"/>
      <p:bldP spid="16387" grpId="3" animBg="1"/>
      <p:bldP spid="16387" grpId="4" animBg="1"/>
      <p:bldP spid="16387" grpId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95736" y="1142984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524364" y="1571613"/>
            <a:ext cx="285752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347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738546" y="1071546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4515993" y="1428737"/>
            <a:ext cx="3223081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0839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3575051" y="692151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8524892" y="2214554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703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9305 L -0.57275 0.093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5833 -0.25185 -0.03941 -0.10139 -0.03941 0.08403 C -0.03941 0.26921 -0.15833 0.42014 -0.30347 0.42014 C -0.44844 0.42014 -0.56649 0.26921 -0.56649 0.08403 C -0.56649 -0.10139 -0.44844 -0.25185 -0.30347 -0.25185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6545 -0.25185 -0.05226 -0.09676 -0.05226 0.09421 C -0.05226 0.28518 -0.16545 0.4412 -0.30347 0.4412 C -0.44167 0.4412 -0.554 0.28518 -0.554 0.09421 C -0.554 -0.09676 -0.44167 -0.25185 -0.30347 -0.25185 Z " pathEditMode="relative" rAng="0" ptsTypes="fffff">
                                      <p:cBhvr>
                                        <p:cTn id="18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85 C -0.16285 -0.25185 -0.04809 -0.09931 -0.04809 0.08842 C -0.04809 0.27592 -0.16285 0.42893 -0.30348 0.42893 C -0.44393 0.42893 -0.55816 0.27592 -0.55816 0.08842 C -0.55816 -0.09931 -0.44393 -0.25185 -0.30348 -0.25185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7" grpId="2" animBg="1"/>
      <p:bldP spid="16387" grpId="3" animBg="1"/>
      <p:bldP spid="16387" grpId="4" animBg="1"/>
      <p:bldP spid="16387" grpId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2666976" y="785794"/>
            <a:ext cx="6643734" cy="535785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1714488"/>
            <a:ext cx="2214578" cy="1771662"/>
          </a:xfrm>
          <a:prstGeom prst="rect">
            <a:avLst/>
          </a:prstGeom>
          <a:noFill/>
        </p:spPr>
      </p:pic>
      <p:pic>
        <p:nvPicPr>
          <p:cNvPr id="4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95670" y="1785927"/>
            <a:ext cx="2343166" cy="170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7355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1)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= 3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?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2)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11, 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= - 2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-?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3)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12,5,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17,5 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4)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-3,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4,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5)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4,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-8, 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-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6)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-5,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70, а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7) 2, 5, 8,…   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1" y="152400"/>
            <a:ext cx="627723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Самостоятельная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работа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72400" y="38100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72400" y="19812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72400" y="25908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72400" y="44196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72400" y="55626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187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72400" y="50292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-23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72400" y="32004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203614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      Составить условие задачи по теме «Арифметическая прогрессия в жизни и быту» (на отдельном листочке) и решить её.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762000"/>
            <a:ext cx="68386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</p:txBody>
      </p:sp>
      <p:pic>
        <p:nvPicPr>
          <p:cNvPr id="32772" name="Picture 6" descr="MCj039814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66223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07553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2133600"/>
            <a:ext cx="8532812" cy="990600"/>
          </a:xfrm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5400" b="1">
                <a:solidFill>
                  <a:srgbClr val="FF0033"/>
                </a:solidFill>
              </a:rPr>
              <a:t>«ПРОГРЕССИО»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3200400"/>
            <a:ext cx="8077200" cy="1219200"/>
          </a:xfrm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1200"/>
              </a:spcBef>
              <a:buClrTx/>
              <a:buSzPct val="80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4800" b="1">
                <a:solidFill>
                  <a:srgbClr val="FF0033"/>
                </a:solidFill>
              </a:rPr>
              <a:t>- ДВИЖЕНИЕ ВПЕРЁД</a:t>
            </a:r>
          </a:p>
        </p:txBody>
      </p:sp>
    </p:spTree>
    <p:extLst>
      <p:ext uri="{BB962C8B-B14F-4D97-AF65-F5344CB8AC3E}">
        <p14:creationId xmlns:p14="http://schemas.microsoft.com/office/powerpoint/2010/main" val="3664955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430" y="1484785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Закончился XX век,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Куда стремится человек,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Изучен космос и моря,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Строенье звезд и вся земля,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Но математиков зовет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Известный лозунг </a:t>
            </a:r>
            <a:endParaRPr lang="en-US" sz="4000" b="1" dirty="0">
              <a:solidFill>
                <a:schemeClr val="tx2"/>
              </a:solidFill>
            </a:endParaRPr>
          </a:p>
          <a:p>
            <a:r>
              <a:rPr lang="ru-RU" sz="4000" b="1" dirty="0">
                <a:solidFill>
                  <a:schemeClr val="tx2"/>
                </a:solidFill>
              </a:rPr>
              <a:t>“Прогрессия – движение вперед</a:t>
            </a:r>
            <a:r>
              <a:rPr lang="en-US" sz="4000" b="1" dirty="0">
                <a:solidFill>
                  <a:schemeClr val="tx2"/>
                </a:solidFill>
              </a:rPr>
              <a:t>!</a:t>
            </a:r>
            <a:r>
              <a:rPr lang="ru-RU" sz="4000" b="1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3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71800" y="533400"/>
            <a:ext cx="63480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Назад, в историю!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1828801" y="1600200"/>
            <a:ext cx="5076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Понятие числовой последо -вательности возникло и раз- вивалось задолго до соз - дания учения о функциях. 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5715000" y="3810001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На связь между прогрессиями первым обратил внимание великий</a:t>
            </a:r>
          </a:p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АРХИМЕД</a:t>
            </a: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 (ок. 287–212 гг. </a:t>
            </a:r>
          </a:p>
          <a:p>
            <a:pPr eaLnBrk="1" hangingPunct="1"/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до н.э)</a:t>
            </a:r>
          </a:p>
        </p:txBody>
      </p:sp>
      <p:pic>
        <p:nvPicPr>
          <p:cNvPr id="13318" name="Picture 7" descr="MCj022886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327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5" descr="arx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352800"/>
            <a:ext cx="2917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55637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ru-RU" sz="5400" dirty="0">
                <a:solidFill>
                  <a:schemeClr val="tx1"/>
                </a:solidFill>
                <a:latin typeface="+mn-lt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Дайте определение арифметической  прогрессии.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4400" i="1">
                <a:solidFill>
                  <a:schemeClr val="tx2"/>
                </a:solidFill>
              </a:rPr>
              <a:t>Ответ:</a:t>
            </a:r>
            <a:r>
              <a:rPr lang="ru-RU" altLang="ru-RU" sz="4400" i="1">
                <a:solidFill>
                  <a:srgbClr val="FF3300"/>
                </a:solidFill>
              </a:rPr>
              <a:t> </a:t>
            </a:r>
            <a:r>
              <a:rPr lang="ru-RU" altLang="ru-RU" i="1" smtClean="0"/>
              <a:t>Арифметической прогрессией называется числовая последовательность, каждый член которой, начиная со второго, равен предыдущему, сложенному с одним и тем же числом.</a:t>
            </a:r>
          </a:p>
          <a:p>
            <a:endParaRPr lang="ru-RU" altLang="ru-RU" smtClean="0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079876" y="4797425"/>
          <a:ext cx="3744913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icrosoft Equation 3.0" r:id="rId3" imgW="838200" imgH="228600" progId="Equation.3">
                  <p:embed/>
                </p:oleObj>
              </mc:Choice>
              <mc:Fallback>
                <p:oleObj name="Microsoft Equation 3.0" r:id="rId3" imgW="838200" imgH="2286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4797425"/>
                        <a:ext cx="3744913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NTN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9600"/>
            <a:ext cx="24828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290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066801"/>
            <a:ext cx="8229600" cy="14017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2. Что называют разностью арифметической прогрессии? Как обозначают?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4400" i="1">
                <a:solidFill>
                  <a:schemeClr val="tx2"/>
                </a:solidFill>
              </a:rPr>
              <a:t>Ответ:</a:t>
            </a:r>
            <a:r>
              <a:rPr lang="ru-RU" altLang="ru-RU" sz="4400" i="1"/>
              <a:t>  </a:t>
            </a:r>
            <a:r>
              <a:rPr lang="ru-RU" altLang="ru-RU" i="1" smtClean="0"/>
              <a:t>Это число, показывающее на сколько каждый последующий член больше или меньше предыдущего. Обозначают буквой </a:t>
            </a:r>
            <a:r>
              <a:rPr lang="en-US" altLang="ru-RU" i="1" smtClean="0"/>
              <a:t>d</a:t>
            </a:r>
            <a:r>
              <a:rPr lang="ru-RU" altLang="ru-RU" i="1" smtClean="0"/>
              <a:t>.</a:t>
            </a:r>
          </a:p>
        </p:txBody>
      </p:sp>
      <p:pic>
        <p:nvPicPr>
          <p:cNvPr id="18436" name="Picture 19" descr="2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7309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1430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3. Назовите формулу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n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-ого члена арифметической прогрессии.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905001" y="2133601"/>
          <a:ext cx="835342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3" imgW="1193800" imgH="228600" progId="Equation.3">
                  <p:embed/>
                </p:oleObj>
              </mc:Choice>
              <mc:Fallback>
                <p:oleObj name="Формула" r:id="rId3" imgW="1193800" imgH="228600" progId="Equation.3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133601"/>
                        <a:ext cx="8353425" cy="160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4" descr="prav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65525"/>
            <a:ext cx="2667000" cy="285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1650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4. В чем заключается свойство арифметической прогрессии?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400" i="1">
                <a:solidFill>
                  <a:schemeClr val="tx2"/>
                </a:solidFill>
              </a:rPr>
              <a:t>Ответ:</a:t>
            </a:r>
            <a:r>
              <a:rPr lang="ru-RU" altLang="ru-RU" i="1" smtClean="0"/>
              <a:t> Каждый член арифметической прогрессии, начиная со второго равен среднему арифметическому двух соседних с ним членов.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553201" y="3962400"/>
          <a:ext cx="30337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3" imgW="952200" imgH="419040" progId="Equation.3">
                  <p:embed/>
                </p:oleObj>
              </mc:Choice>
              <mc:Fallback>
                <p:oleObj name="Формула" r:id="rId3" imgW="952200" imgH="419040" progId="Equation.3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3962400"/>
                        <a:ext cx="3033713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C:\Documents and Settings\Slushatel-1-2\Мои документы\ksenya\site\image\740a73b396965654d5e45d53b47d4e2b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962401"/>
            <a:ext cx="2667000" cy="2486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9878106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Широкоэкранный</PresentationFormat>
  <Paragraphs>118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1_Поток</vt:lpstr>
      <vt:lpstr>Тема Office</vt:lpstr>
      <vt:lpstr>1_Тема Office</vt:lpstr>
      <vt:lpstr>2_Тема Office</vt:lpstr>
      <vt:lpstr>3_Тема Office</vt:lpstr>
      <vt:lpstr>4_Тема Office</vt:lpstr>
      <vt:lpstr>2_Поток</vt:lpstr>
      <vt:lpstr>Microsoft Equation 3.0</vt:lpstr>
      <vt:lpstr>Формула</vt:lpstr>
      <vt:lpstr>Презентация PowerPoint</vt:lpstr>
      <vt:lpstr>Открытый урок по теме: </vt:lpstr>
      <vt:lpstr>«ПРОГРЕССИО»</vt:lpstr>
      <vt:lpstr>Презентация PowerPoint</vt:lpstr>
      <vt:lpstr>Презентация PowerPoint</vt:lpstr>
      <vt:lpstr>1. Дайте определение арифметической  прогрессии.</vt:lpstr>
      <vt:lpstr>2. Что называют разностью арифметической прогрессии? Как обозначают?</vt:lpstr>
      <vt:lpstr>3. Назовите формулу n-ого члена арифметической прогрессии. </vt:lpstr>
      <vt:lpstr>4. В чем заключается свойство арифметической прогрессии?</vt:lpstr>
      <vt:lpstr>5. Назовите формулу суммы  n первых членов арифметической прогрессии. </vt:lpstr>
      <vt:lpstr>6. Какие бывают арифметические прогресcии?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2020-12-07T19:11:53Z</dcterms:created>
  <dcterms:modified xsi:type="dcterms:W3CDTF">2020-12-07T19:42:34Z</dcterms:modified>
</cp:coreProperties>
</file>