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58" r:id="rId3"/>
    <p:sldId id="274" r:id="rId4"/>
    <p:sldId id="275" r:id="rId5"/>
    <p:sldId id="277" r:id="rId6"/>
    <p:sldId id="278" r:id="rId7"/>
    <p:sldId id="279" r:id="rId8"/>
    <p:sldId id="280" r:id="rId9"/>
    <p:sldId id="282" r:id="rId10"/>
    <p:sldId id="284" r:id="rId11"/>
    <p:sldId id="281" r:id="rId12"/>
    <p:sldId id="287" r:id="rId13"/>
    <p:sldId id="290" r:id="rId14"/>
    <p:sldId id="288" r:id="rId15"/>
    <p:sldId id="291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8" y="-3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50AFE-165F-4CB6-B2F4-F749A349DBAA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67EEE-23A3-4289-BEEE-FA35325E2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0DABC-9874-4817-A741-F6DD9F8807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2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1F5F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630" y="3057980"/>
            <a:ext cx="2711579" cy="30471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1F5F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0"/>
            <a:ext cx="11913108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59481"/>
            <a:ext cx="6590538" cy="33962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1F5F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03F5-C726-4130-82BF-AEF28414A2CF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273-785B-4C4F-94EF-38DC8819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8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286" y="184480"/>
            <a:ext cx="11063427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1F5F"/>
                </a:solidFill>
                <a:latin typeface="Segoe UI Black"/>
                <a:cs typeface="Segoe UI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3440" y="304800"/>
            <a:ext cx="10826824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амарской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с. Красноармейское муниципального района Красноармейский Самарской области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381000" y="1676400"/>
            <a:ext cx="11479276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905" algn="ctr">
              <a:spcBef>
                <a:spcPts val="100"/>
              </a:spcBef>
            </a:pPr>
            <a:r>
              <a:rPr lang="ru-RU" sz="3200" b="1" u="sng" dirty="0" smtClean="0">
                <a:solidFill>
                  <a:schemeClr val="tx1"/>
                </a:solidFill>
                <a:latin typeface="Times New Roman"/>
                <a:ea typeface="Calibri"/>
              </a:rPr>
              <a:t>Социально-педагогическое партнёрство семьи и школы в воспитании детей как средство повышения родительской компетентности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35814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реализации проекта: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сентября 2024 г. – 31 мая 2026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7511" y="594360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февраля 2025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9979" y="57052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Мишустина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советник директора по воспитанию и взаимодействию с детскими общественными объединениями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4662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Педагогика должна стать наукой для всех: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и для учителей, и для родителей.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В.А.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2535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/>
              <a:t>Организационно-методическая </a:t>
            </a:r>
            <a:r>
              <a:rPr lang="ru-RU" b="1" dirty="0"/>
              <a:t>деятельность 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9" name="object 11"/>
          <p:cNvSpPr txBox="1"/>
          <p:nvPr/>
        </p:nvSpPr>
        <p:spPr>
          <a:xfrm>
            <a:off x="3162507" y="3885823"/>
            <a:ext cx="5486400" cy="634148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эффективного партнёрства</a:t>
            </a:r>
          </a:p>
          <a:p>
            <a:pPr marL="521970" marR="512445" indent="-2540" algn="ctr">
              <a:spcBef>
                <a:spcPts val="325"/>
              </a:spcBef>
            </a:pPr>
            <a:endParaRPr b="1" dirty="0">
              <a:latin typeface="Segoe UI Black"/>
              <a:cs typeface="Segoe UI Black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5052" y="801356"/>
            <a:ext cx="9067800" cy="25155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5600" y="5257800"/>
            <a:ext cx="4678931" cy="608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(законные представители)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301" y="5257800"/>
            <a:ext cx="4678931" cy="6083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Кураторы (классные руководители)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29239" y="2432856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организатор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824645" y="1564297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 детских объединений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01282" y="2403072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8485" y="2397528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МО классных руководителей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57147" y="2432856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24645" y="2434001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55589" y="1557295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штаба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83781" y="1560474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Советник директора по воспитанию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62886" y="1560474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72214" y="1560474"/>
            <a:ext cx="1546071" cy="680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- психолог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bject 11"/>
          <p:cNvSpPr txBox="1"/>
          <p:nvPr/>
        </p:nvSpPr>
        <p:spPr>
          <a:xfrm>
            <a:off x="3338245" y="969964"/>
            <a:ext cx="5486400" cy="31867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Штаб воспитательной работы </a:t>
            </a: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9753600" y="3410652"/>
            <a:ext cx="377480" cy="1752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2439884" y="3410652"/>
            <a:ext cx="377480" cy="1752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562600" y="5486400"/>
            <a:ext cx="9906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C:\Users\mishu\Downloads\53463257094145944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798" y="3316922"/>
            <a:ext cx="1374622" cy="18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https://sun9-32.userapi.com/impg/8CokD9VEFsn4wOBS6sjrYj3D_by6pr-pjEP5VQ/o4A5iS4zMkI.jpg?size=1156x867&amp;quality=95&amp;sign=209ff96ecdb059e53943a29ee9c3a76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515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30388" y="196262"/>
            <a:ext cx="5506627" cy="906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Реализация </a:t>
            </a:r>
            <a:r>
              <a:rPr lang="ru-RU" b="1" dirty="0">
                <a:solidFill>
                  <a:schemeClr val="tx1"/>
                </a:solidFill>
              </a:rPr>
              <a:t>«дорожной карты» </a:t>
            </a:r>
            <a:r>
              <a:rPr lang="ru-RU" b="1" dirty="0" smtClean="0"/>
              <a:t> </a:t>
            </a:r>
            <a:endParaRPr b="1" dirty="0"/>
          </a:p>
        </p:txBody>
      </p:sp>
      <p:sp>
        <p:nvSpPr>
          <p:cNvPr id="9" name="object 11"/>
          <p:cNvSpPr txBox="1"/>
          <p:nvPr/>
        </p:nvSpPr>
        <p:spPr>
          <a:xfrm>
            <a:off x="548535" y="1273313"/>
            <a:ext cx="5745731" cy="603370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Заседание рабочей группы</a:t>
            </a:r>
          </a:p>
          <a:p>
            <a:pPr marL="521970" marR="512445" indent="-2540">
              <a:spcBef>
                <a:spcPts val="325"/>
              </a:spcBef>
            </a:pPr>
            <a:endParaRPr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562456" y="1958774"/>
            <a:ext cx="5723114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 родительской общественности с проектом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48533" y="2660847"/>
            <a:ext cx="5767095" cy="880369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Определение целевых групп (семьи – кураторы)</a:t>
            </a:r>
          </a:p>
          <a:p>
            <a:pPr marL="521970" marR="512445" indent="-2540">
              <a:spcBef>
                <a:spcPts val="325"/>
              </a:spcBef>
            </a:pP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548535" y="3632977"/>
            <a:ext cx="5767095" cy="634148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положения о ШЭП</a:t>
            </a:r>
          </a:p>
          <a:p>
            <a:pPr marL="521970" marR="512445" indent="-2540">
              <a:spcBef>
                <a:spcPts val="325"/>
              </a:spcBef>
            </a:pP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48535" y="4438117"/>
            <a:ext cx="5767095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Утверждение цикла мероприятий с обучающимися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548535" y="5144201"/>
            <a:ext cx="5767095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Диагностика уровня родительской компетентности</a:t>
            </a:r>
            <a:endParaRPr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548534" y="5867400"/>
            <a:ext cx="5767095" cy="603370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с партнёрами</a:t>
            </a:r>
          </a:p>
          <a:p>
            <a:pPr marL="521970" marR="512445" indent="-2540" algn="ctr">
              <a:spcBef>
                <a:spcPts val="325"/>
              </a:spcBef>
            </a:pPr>
            <a:endParaRPr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6934200" y="1103874"/>
            <a:ext cx="3965297" cy="1188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«Школа эффективного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партнёрства»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 algn="ctr">
              <a:spcBef>
                <a:spcPts val="325"/>
              </a:spcBef>
            </a:pPr>
            <a:endParaRPr b="1" dirty="0">
              <a:latin typeface="Segoe UI Black"/>
              <a:cs typeface="Segoe UI Black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8183494" y="2438400"/>
            <a:ext cx="3943688" cy="17036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Рабочая программа «Повышение педагогической компетентности родителей в вопросах воспитания детей»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6956946" y="4277506"/>
            <a:ext cx="3942551" cy="6341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Договоры о сотрудничестве</a:t>
            </a:r>
          </a:p>
          <a:p>
            <a:pPr marL="521970" marR="512445" indent="-2540" algn="ctr">
              <a:spcBef>
                <a:spcPts val="325"/>
              </a:spcBef>
            </a:pPr>
            <a:endParaRPr b="1" dirty="0">
              <a:latin typeface="Segoe UI Black"/>
              <a:cs typeface="Segoe UI Black"/>
            </a:endParaRPr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7392538" y="197857"/>
            <a:ext cx="4003743" cy="9060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0" i="0">
                <a:solidFill>
                  <a:srgbClr val="001F5F"/>
                </a:solidFill>
                <a:latin typeface="Segoe UI Black"/>
                <a:ea typeface="+mj-ea"/>
                <a:cs typeface="Segoe UI Black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b="1" dirty="0" smtClean="0"/>
              <a:t>Инновационные продукты </a:t>
            </a:r>
            <a:endParaRPr lang="ru-RU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23260" r="16971" b="20519"/>
          <a:stretch/>
        </p:blipFill>
        <p:spPr bwMode="auto">
          <a:xfrm>
            <a:off x="6577146" y="5039480"/>
            <a:ext cx="3328854" cy="1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b="1" dirty="0" smtClean="0"/>
              <a:t>Промежуточные результаты </a:t>
            </a:r>
            <a:endParaRPr b="1" dirty="0"/>
          </a:p>
        </p:txBody>
      </p:sp>
      <p:sp>
        <p:nvSpPr>
          <p:cNvPr id="14" name="object 11"/>
          <p:cNvSpPr txBox="1"/>
          <p:nvPr/>
        </p:nvSpPr>
        <p:spPr>
          <a:xfrm>
            <a:off x="403157" y="1112947"/>
            <a:ext cx="2590800" cy="432746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 algn="ctr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Частичная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плана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 через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проектную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2445" indent="-2540">
              <a:spcBef>
                <a:spcPts val="325"/>
              </a:spcBef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3067468" y="1095723"/>
            <a:ext cx="3962400" cy="118814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проекты:</a:t>
            </a:r>
          </a:p>
          <a:p>
            <a:pPr marL="521970" marR="512445" indent="-2540">
              <a:spcBef>
                <a:spcPts val="325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мастер – классы от родителей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067468" y="2366795"/>
            <a:ext cx="3962400" cy="91114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Культурные проекты:</a:t>
            </a:r>
          </a:p>
          <a:p>
            <a:pPr marL="521970" marR="512445" indent="-2540">
              <a:spcBef>
                <a:spcPts val="325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«Семейная арт – резиденция «Вдохновение»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3076433" y="3403638"/>
            <a:ext cx="3962400" cy="1149674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– педагогические проекты: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игра-тренинг «Семейные ценности»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3076433" y="4683459"/>
            <a:ext cx="3962400" cy="872675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Воспитательные проекты: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https://sun9-40.userapi.com/impg/1yfoxRyO2T3wXtO53g-bOf_4uRjcupdVF1q9_Q/BSD9hosvwKY.jpg?size=2560x1920&amp;quality=95&amp;sign=69c1545bc88276a54573e0cce0eaff4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67" y="2246675"/>
            <a:ext cx="2090315" cy="15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87.userapi.com/s/v1/ig2/i4lgbh1p7n7EPLsZvj19rppJ1TEdse6Q9pCEsCsALDQwRgGSWzgCdy35DRcfp2LrtaNB9ZFcNuHTVF1HjcmuPmaf.jpg?quality=95&amp;as=32x24,48x36,72x54,108x81,160x120,240x180,360x270,480x360,540x405,640x480,720x540,1080x810,1280x960,1440x1080,2560x1920&amp;from=bu&amp;u=LOOMT30QZT930DjwCAvSPyg2I6D742CFPy6bOiANQtg&amp;cs=807x6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966" y="4197928"/>
            <a:ext cx="2134394" cy="16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2.userapi.com/impg/Q_sV066orIDwvY7oRTZdU17ezgfbuI590yjAKA/9p2JpPnORTg.jpg?size=1800x1350&amp;quality=95&amp;sign=85096cf2116569937564e8754198397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27" y="5119796"/>
            <a:ext cx="2159228" cy="1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.userapi.com/impg/55-SSVr8QIkNcY1xMFOzamH2-jGhqbAQzBYBAw/uBXN2ZbzCr8.jpg?size=1280x958&amp;quality=95&amp;sign=ae6369eae9b5d1ee6d028973cba21d6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00" y="3078682"/>
            <a:ext cx="2064483" cy="1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46" y="875075"/>
            <a:ext cx="222358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b="1" dirty="0" smtClean="0"/>
              <a:t>Индикаторы </a:t>
            </a:r>
            <a:r>
              <a:rPr lang="ru-RU" b="1" dirty="0"/>
              <a:t>контроля </a:t>
            </a:r>
            <a:r>
              <a:rPr lang="ru-RU" b="1" dirty="0" smtClean="0"/>
              <a:t>проекта </a:t>
            </a:r>
            <a:endParaRPr b="1" dirty="0"/>
          </a:p>
        </p:txBody>
      </p:sp>
      <p:sp>
        <p:nvSpPr>
          <p:cNvPr id="10" name="object 11"/>
          <p:cNvSpPr txBox="1"/>
          <p:nvPr/>
        </p:nvSpPr>
        <p:spPr>
          <a:xfrm>
            <a:off x="765561" y="845162"/>
            <a:ext cx="10755847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разработанных нормативно-правовых актов, способствующих внедрению модели социально-педагогического партнёрства семьи и школы в воспитании.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765561" y="1600200"/>
            <a:ext cx="10755847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диагностического инструмента, позволяющего оценить уровень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родительской компетентности.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52028" y="2307683"/>
            <a:ext cx="10755847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проекта (управленцев, родителей и др.), в том числе принявших участие в программе деятельности «Школы эффективного партнёрства.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742708" y="3498238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0" i="0">
                <a:solidFill>
                  <a:srgbClr val="001F5F"/>
                </a:solidFill>
                <a:latin typeface="Segoe UI Black"/>
                <a:ea typeface="+mj-ea"/>
                <a:cs typeface="Segoe UI Black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b="1" dirty="0" smtClean="0"/>
              <a:t>Индикаторы результативности проекта </a:t>
            </a:r>
            <a:endParaRPr lang="ru-RU" b="1" dirty="0"/>
          </a:p>
        </p:txBody>
      </p:sp>
      <p:sp>
        <p:nvSpPr>
          <p:cNvPr id="15" name="object 11"/>
          <p:cNvSpPr txBox="1"/>
          <p:nvPr/>
        </p:nvSpPr>
        <p:spPr>
          <a:xfrm>
            <a:off x="883191" y="4626921"/>
            <a:ext cx="10755847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и анализ эффективности действия модели социально-педагогического партнёрства семьи и школы в воспитании детей по повышению родительской компетентности.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object 3"/>
          <p:cNvGrpSpPr/>
          <p:nvPr/>
        </p:nvGrpSpPr>
        <p:grpSpPr>
          <a:xfrm>
            <a:off x="665411" y="4031956"/>
            <a:ext cx="11061428" cy="152082"/>
            <a:chOff x="499872" y="711644"/>
            <a:chExt cx="4462780" cy="104139"/>
          </a:xfrm>
        </p:grpSpPr>
        <p:pic>
          <p:nvPicPr>
            <p:cNvPr id="1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18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20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1"/>
          <p:cNvSpPr txBox="1"/>
          <p:nvPr/>
        </p:nvSpPr>
        <p:spPr>
          <a:xfrm>
            <a:off x="883191" y="5562600"/>
            <a:ext cx="10755847" cy="59567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Удовлетворение запросов и потребностей семьи по направлениям деятельности школы эффективного партнёрства.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 rot="5400000">
            <a:off x="-685800" y="2057400"/>
            <a:ext cx="4038600" cy="228600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533400" y="231879"/>
            <a:ext cx="553998" cy="4092692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dirty="0" smtClean="0"/>
              <a:t>Планируемые результаты инновационного проекта </a:t>
            </a:r>
            <a:endParaRPr sz="1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0" y="207564"/>
            <a:ext cx="10048148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остребованность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проекта, охват родительской общественности, количество проведённых мероприятий в различных форматах (не менее 10)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6047" y="1191685"/>
            <a:ext cx="10102553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озитивная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уровня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родительской компетентности (повышение до среднего и выше уровня – не менее чем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родителей)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56047" y="2133600"/>
            <a:ext cx="10126593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качества взаимодействия между школой и родителями (законными представителями), обучающимися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6669" y="3124200"/>
            <a:ext cx="10133680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Удовлетворенность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целевых групп качеством партнёрского взаимодействия и применяемыми форматами социально-педагогического  сотрудничества в вопросах воспитания (не менее 80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%)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964502" y="4267200"/>
            <a:ext cx="10755847" cy="634148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 эффекты и динамика по следующим параметрам:</a:t>
            </a:r>
          </a:p>
          <a:p>
            <a:pPr marL="521970" marR="512445" indent="-2540" algn="ctr">
              <a:spcBef>
                <a:spcPts val="325"/>
              </a:spcBef>
            </a:pP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71580" y="5034185"/>
            <a:ext cx="2257420" cy="1752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 эффективного взаимодействия родителей (законных представителей) со всеми участниками образовательного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61705" y="5034186"/>
            <a:ext cx="2378218" cy="17525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компетенций родителей в вопросах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67800" y="5034183"/>
            <a:ext cx="2368127" cy="17525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психолого–педагогической компетентности родителей (законных представителей) в вопросах воспитания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76288" y="5034186"/>
            <a:ext cx="2362200" cy="17525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детско-родительских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b="1" dirty="0" smtClean="0"/>
              <a:t>Наши контакты: </a:t>
            </a: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066800"/>
            <a:ext cx="4114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ГБОУ СОШ с. Красноармейское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0444" y="1091900"/>
            <a:ext cx="4114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соц. сети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ГБОУ СОШ с. Красноармейское </a:t>
            </a:r>
          </a:p>
        </p:txBody>
      </p:sp>
      <p:pic>
        <p:nvPicPr>
          <p:cNvPr id="1026" name="Picture 2" descr="C:\Users\ученик\Downloads\d6b720b17e2c73c3e37525ec5e9be0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1981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ownloads\047a193e029259177724932ff8a2fe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434" y="1981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126" y="3048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/>
              <a:t>Актуальность инновационной деятельности </a:t>
            </a:r>
            <a:endParaRPr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444772" y="990600"/>
            <a:ext cx="11061428" cy="152082"/>
            <a:chOff x="499872" y="711644"/>
            <a:chExt cx="4462780" cy="1041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8868" y="1219200"/>
            <a:ext cx="10804881" cy="603370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и школа как институты воспитания</a:t>
            </a:r>
          </a:p>
          <a:p>
            <a:pPr marL="521970" marR="512445" indent="-2540" algn="ctr">
              <a:spcBef>
                <a:spcPts val="325"/>
              </a:spcBef>
            </a:pPr>
            <a:endParaRPr sz="1600" dirty="0">
              <a:latin typeface="Segoe UI Black"/>
              <a:cs typeface="Segoe UI Black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578868" y="3298728"/>
            <a:ext cx="3904111" cy="1703672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«Родительская компетентность» в отечественной педагогике появилось во второй половине ХХ века и вначале трактовалось как педагогическая культура родителя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868" y="1905000"/>
            <a:ext cx="518924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Семья – уникальный социальный институт,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своеобразный посредник между индивидуумом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обществом, транслятор фундаментальных ценностей от поколения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поколению.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1178" y="1905000"/>
            <a:ext cx="527978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Школа – специально организованное социумом учебно-воспитательное учреждение, возникшее с осмыслением   человека преимуществ государственного устройства жизни. </a:t>
            </a:r>
            <a:endParaRPr lang="ru-RU" dirty="0"/>
          </a:p>
        </p:txBody>
      </p:sp>
      <p:sp>
        <p:nvSpPr>
          <p:cNvPr id="19" name="object 2"/>
          <p:cNvSpPr txBox="1"/>
          <p:nvPr/>
        </p:nvSpPr>
        <p:spPr>
          <a:xfrm>
            <a:off x="5972218" y="3283597"/>
            <a:ext cx="5386321" cy="318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компетентность родителя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"/>
          <p:cNvSpPr txBox="1"/>
          <p:nvPr/>
        </p:nvSpPr>
        <p:spPr>
          <a:xfrm>
            <a:off x="5997428" y="3735812"/>
            <a:ext cx="5386321" cy="318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родительство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5997427" y="4189220"/>
            <a:ext cx="5386321" cy="318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озитивное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родительское самоосуществление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1279" y="60960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3" name="object 2"/>
          <p:cNvSpPr txBox="1"/>
          <p:nvPr/>
        </p:nvSpPr>
        <p:spPr>
          <a:xfrm>
            <a:off x="5997428" y="4692049"/>
            <a:ext cx="5386321" cy="318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0640" rIns="0" bIns="0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едагогическая культура родителя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604772" y="3759640"/>
            <a:ext cx="1192777" cy="79721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bject 11"/>
          <p:cNvSpPr txBox="1"/>
          <p:nvPr/>
        </p:nvSpPr>
        <p:spPr>
          <a:xfrm>
            <a:off x="578869" y="5301424"/>
            <a:ext cx="10624923" cy="31867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уровень родительской компетентности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97642"/>
              </p:ext>
            </p:extLst>
          </p:nvPr>
        </p:nvGraphicFramePr>
        <p:xfrm>
          <a:off x="637974" y="5726528"/>
          <a:ext cx="1056581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426"/>
                <a:gridCol w="1676400"/>
                <a:gridCol w="1447800"/>
                <a:gridCol w="1371600"/>
                <a:gridCol w="1524000"/>
                <a:gridCol w="1447800"/>
                <a:gridCol w="1678792"/>
              </a:tblGrid>
              <a:tr h="55413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Уклад родительской семьи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Этнокультурные особенности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Многодетность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                 общность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Интернет-сайты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Педагогическая грамотность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538287" y="3905533"/>
            <a:ext cx="1259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близка с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понятиями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430151" y="6858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19462" y="2057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dirty="0" smtClean="0"/>
              <a:t>Цель проекта </a:t>
            </a:r>
            <a:endParaRPr dirty="0"/>
          </a:p>
        </p:txBody>
      </p:sp>
      <p:sp>
        <p:nvSpPr>
          <p:cNvPr id="14" name="object 11"/>
          <p:cNvSpPr txBox="1"/>
          <p:nvPr/>
        </p:nvSpPr>
        <p:spPr>
          <a:xfrm>
            <a:off x="563841" y="3298128"/>
            <a:ext cx="10804880" cy="872675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marL="521970" marR="512445" indent="-2540" algn="ctr">
              <a:spcBef>
                <a:spcPts val="325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ормирование родительской компетентности посредством применения новых форматов социально-педагогического партнёрства семьи и школы для повышения эффективности воспитательного процесса</a:t>
            </a:r>
            <a:endParaRPr b="1" dirty="0">
              <a:solidFill>
                <a:schemeClr val="bg1"/>
              </a:solidFill>
              <a:latin typeface="Segoe UI Black"/>
              <a:cs typeface="Segoe UI Black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4968763" y="4191000"/>
            <a:ext cx="2025089" cy="3180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wrap="square" lIns="0" tIns="40640" rIns="0" bIns="0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>
            <a:spLocks noChangeAspect="1"/>
          </p:cNvSpPr>
          <p:nvPr/>
        </p:nvSpPr>
        <p:spPr>
          <a:xfrm>
            <a:off x="501088" y="4636393"/>
            <a:ext cx="2088000" cy="20720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существующие затруднения и дефициты взаимодействия семьи и школы в воспитательной системе организации</a:t>
            </a:r>
          </a:p>
        </p:txBody>
      </p:sp>
      <p:sp>
        <p:nvSpPr>
          <p:cNvPr id="17" name="Скругленный прямоугольник 16"/>
          <p:cNvSpPr>
            <a:spLocks noChangeAspect="1"/>
          </p:cNvSpPr>
          <p:nvPr/>
        </p:nvSpPr>
        <p:spPr>
          <a:xfrm>
            <a:off x="2734193" y="4662855"/>
            <a:ext cx="2088000" cy="20720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показатели и уровни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родительской компетентности</a:t>
            </a:r>
          </a:p>
        </p:txBody>
      </p:sp>
      <p:sp>
        <p:nvSpPr>
          <p:cNvPr id="18" name="Скругленный прямоугольник 17"/>
          <p:cNvSpPr>
            <a:spLocks noChangeAspect="1"/>
          </p:cNvSpPr>
          <p:nvPr/>
        </p:nvSpPr>
        <p:spPr>
          <a:xfrm>
            <a:off x="4922280" y="4648200"/>
            <a:ext cx="2088000" cy="20720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модель социально-педагогического партнёрства школы и семьи в воспитании детей как средства повышения родительской компетентности</a:t>
            </a: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>
          <a:xfrm>
            <a:off x="7096800" y="4662855"/>
            <a:ext cx="2088000" cy="20720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психолого-педагогическое сопровождение формирования родительской компетентности</a:t>
            </a:r>
          </a:p>
        </p:txBody>
      </p:sp>
      <p:sp>
        <p:nvSpPr>
          <p:cNvPr id="20" name="Скругленный прямоугольник 19"/>
          <p:cNvSpPr>
            <a:spLocks noChangeAspect="1"/>
          </p:cNvSpPr>
          <p:nvPr/>
        </p:nvSpPr>
        <p:spPr>
          <a:xfrm>
            <a:off x="9286370" y="4636393"/>
            <a:ext cx="2088000" cy="20720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Апробировать новые форматы партнёрского взаимодействия с родителями школьников в вопросах воспитания</a:t>
            </a:r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588126" y="226059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0" i="0">
                <a:solidFill>
                  <a:srgbClr val="001F5F"/>
                </a:solidFill>
                <a:latin typeface="Segoe UI Black"/>
                <a:ea typeface="+mj-ea"/>
                <a:cs typeface="Segoe UI Black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b="1" dirty="0" smtClean="0"/>
              <a:t>Основная идея проекта </a:t>
            </a:r>
            <a:endParaRPr lang="ru-RU" b="1" dirty="0"/>
          </a:p>
        </p:txBody>
      </p:sp>
      <p:sp>
        <p:nvSpPr>
          <p:cNvPr id="26" name="object 11"/>
          <p:cNvSpPr txBox="1"/>
          <p:nvPr/>
        </p:nvSpPr>
        <p:spPr>
          <a:xfrm>
            <a:off x="563840" y="837234"/>
            <a:ext cx="10804881" cy="872675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оздание образовательной площадки по формированию родительской компетентности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посредством открытия «Школы эффективного партнёрства».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564248" y="1828800"/>
            <a:ext cx="10772466" cy="872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социально-педагогическое партнёрство семьи и школы в воспитании детей как средство формирования родительской компетентности.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740526" y="271975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900" b="0" i="0">
                <a:solidFill>
                  <a:srgbClr val="001F5F"/>
                </a:solidFill>
                <a:latin typeface="Segoe UI Black"/>
                <a:ea typeface="+mj-ea"/>
                <a:cs typeface="Segoe UI Black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b="1" dirty="0" smtClean="0"/>
              <a:t>Цель проекта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2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/>
              <a:t>Нормативно-правовая база</a:t>
            </a:r>
            <a:r>
              <a:rPr lang="ru-RU" b="1" dirty="0" smtClean="0"/>
              <a:t> </a:t>
            </a:r>
            <a:endParaRPr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4219"/>
              </p:ext>
            </p:extLst>
          </p:nvPr>
        </p:nvGraphicFramePr>
        <p:xfrm>
          <a:off x="209905" y="704487"/>
          <a:ext cx="1181100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25"/>
                <a:gridCol w="3155680"/>
                <a:gridCol w="6921096"/>
              </a:tblGrid>
              <a:tr h="62893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нормативно-правового 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Обоснование возможности реализации проекта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7716"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Распоряжение Правительства Российской Федерации от 29 мая 2015 г. N 996-р «Об утверждении Стратегии развития воспитания в Российской Федерации на период до 2025 года».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Стратегии развития воспитания в Российской Федерации на период до 2025 года определены приоритеты государственной политики в сфере воспитания детей, одним из которых является развитие высоконравственной личности на основе признания определяющей роли семьи и соблюдения прав родителей, кооперации и сотрудничества субъектов системы воспитания… с целью совершенствования содержания и условий воспитания подрастающего поколения России.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807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проект «Образование» (сроки реализации: 01.01.2019 - 31.12.2024)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одной из ключевых задач определяет –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…родители, которые получают необходимую психолого-педагогическую и методическую поддержку по вопросам воспитания детей;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427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утверждении концепции воспитания обучающихся Самарской области (распоряжение </a:t>
                      </a:r>
                      <a:r>
                        <a:rPr lang="ru-RU" sz="1400" b="1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МОиН</a:t>
                      </a: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 от 12.02.2021 г. № 151-р)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предпосылок для консолидации усилий семьи, общества и государства, направленных на воспитание подрастающего поколения.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766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реализации Концепции воспитания обучающихся образовательных организаций, подведомственных Юго – Западному управлению министерства образования и науки Самарской области» (распоряжение ЮЗУ </a:t>
                      </a:r>
                      <a:r>
                        <a:rPr lang="ru-RU" sz="1400" b="1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МОиН</a:t>
                      </a:r>
                      <a:r>
                        <a:rPr lang="ru-RU" sz="1400" b="1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 от 18.08.2021 № 202-од)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семейных ценностей, профилактику семейного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неблагополучия.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/>
          <p:cNvSpPr>
            <a:spLocks/>
          </p:cNvSpPr>
          <p:nvPr/>
        </p:nvSpPr>
        <p:spPr bwMode="gray">
          <a:xfrm rot="5703217" flipH="1">
            <a:off x="3144932" y="1175366"/>
            <a:ext cx="2674984" cy="3982615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958406387 h 2346"/>
              <a:gd name="T78" fmla="*/ 2147483647 w 1470"/>
              <a:gd name="T79" fmla="*/ 1958406387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3" name="Freeform 4"/>
          <p:cNvSpPr>
            <a:spLocks/>
          </p:cNvSpPr>
          <p:nvPr/>
        </p:nvSpPr>
        <p:spPr bwMode="gray">
          <a:xfrm rot="16200000">
            <a:off x="4036328" y="2223028"/>
            <a:ext cx="1230313" cy="2381250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45731114 h 2346"/>
              <a:gd name="T78" fmla="*/ 2147483647 w 1470"/>
              <a:gd name="T79" fmla="*/ 1045731114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0B0F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2" name="Freeform 2"/>
          <p:cNvSpPr>
            <a:spLocks/>
          </p:cNvSpPr>
          <p:nvPr/>
        </p:nvSpPr>
        <p:spPr bwMode="gray">
          <a:xfrm rot="16200000" flipH="1">
            <a:off x="6624499" y="1072544"/>
            <a:ext cx="2674984" cy="3982615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958406387 h 2346"/>
              <a:gd name="T78" fmla="*/ 2147483647 w 1470"/>
              <a:gd name="T79" fmla="*/ 1958406387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3" name="Рисунок 40" descr="поливает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r="28645" b="34776"/>
          <a:stretch>
            <a:fillRect/>
          </a:stretch>
        </p:blipFill>
        <p:spPr bwMode="auto">
          <a:xfrm rot="18763823">
            <a:off x="2182209" y="3423927"/>
            <a:ext cx="1591510" cy="26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0" descr="поливает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r="28947" b="34776"/>
          <a:stretch>
            <a:fillRect/>
          </a:stretch>
        </p:blipFill>
        <p:spPr bwMode="auto">
          <a:xfrm rot="3525685" flipH="1">
            <a:off x="9003728" y="419906"/>
            <a:ext cx="1898923" cy="313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/>
          <p:cNvSpPr>
            <a:spLocks/>
          </p:cNvSpPr>
          <p:nvPr/>
        </p:nvSpPr>
        <p:spPr bwMode="gray">
          <a:xfrm rot="10800000" flipH="1">
            <a:off x="4695105" y="0"/>
            <a:ext cx="3156589" cy="3767392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06350420 h 2346"/>
              <a:gd name="T78" fmla="*/ 2147483647 w 1470"/>
              <a:gd name="T79" fmla="*/ 1006350420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2D05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Freeform 4"/>
          <p:cNvSpPr>
            <a:spLocks/>
          </p:cNvSpPr>
          <p:nvPr/>
        </p:nvSpPr>
        <p:spPr bwMode="gray">
          <a:xfrm rot="20918533">
            <a:off x="5446831" y="795214"/>
            <a:ext cx="1314450" cy="2382837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48156774 h 2346"/>
              <a:gd name="T78" fmla="*/ 2147483647 w 1470"/>
              <a:gd name="T79" fmla="*/ 1048156774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0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" name="Freeform 4"/>
          <p:cNvSpPr>
            <a:spLocks/>
          </p:cNvSpPr>
          <p:nvPr/>
        </p:nvSpPr>
        <p:spPr bwMode="gray">
          <a:xfrm rot="16200000">
            <a:off x="6956624" y="2013543"/>
            <a:ext cx="1231900" cy="2382837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48156774 h 2346"/>
              <a:gd name="T78" fmla="*/ 2147483647 w 1470"/>
              <a:gd name="T79" fmla="*/ 1048156774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F25CB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13910006">
            <a:off x="6395359" y="1014215"/>
            <a:ext cx="1370013" cy="2382837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48156774 h 2346"/>
              <a:gd name="T78" fmla="*/ 2147483647 w 1470"/>
              <a:gd name="T79" fmla="*/ 1048156774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A990A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" name="Freeform 4"/>
          <p:cNvSpPr>
            <a:spLocks/>
          </p:cNvSpPr>
          <p:nvPr/>
        </p:nvSpPr>
        <p:spPr bwMode="gray">
          <a:xfrm rot="19262853">
            <a:off x="6056007" y="2799065"/>
            <a:ext cx="1455737" cy="2317750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964348989 h 2346"/>
              <a:gd name="T78" fmla="*/ 2147483647 w 1470"/>
              <a:gd name="T79" fmla="*/ 964348989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66FF99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1" name="Freeform 4"/>
          <p:cNvSpPr>
            <a:spLocks/>
          </p:cNvSpPr>
          <p:nvPr/>
        </p:nvSpPr>
        <p:spPr bwMode="gray">
          <a:xfrm rot="18039168">
            <a:off x="4609913" y="1397593"/>
            <a:ext cx="1230313" cy="2382837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1048157789 h 2346"/>
              <a:gd name="T78" fmla="*/ 2147483647 w 1470"/>
              <a:gd name="T79" fmla="*/ 1048157789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FFFF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" name="Freeform 4"/>
          <p:cNvSpPr>
            <a:spLocks/>
          </p:cNvSpPr>
          <p:nvPr/>
        </p:nvSpPr>
        <p:spPr bwMode="gray">
          <a:xfrm rot="2088323">
            <a:off x="4854297" y="3079877"/>
            <a:ext cx="1381125" cy="2136775"/>
          </a:xfrm>
          <a:custGeom>
            <a:avLst/>
            <a:gdLst>
              <a:gd name="T0" fmla="*/ 2147483647 w 1470"/>
              <a:gd name="T1" fmla="*/ 2147483647 h 2346"/>
              <a:gd name="T2" fmla="*/ 2147483647 w 1470"/>
              <a:gd name="T3" fmla="*/ 2147483647 h 2346"/>
              <a:gd name="T4" fmla="*/ 2147483647 w 1470"/>
              <a:gd name="T5" fmla="*/ 2147483647 h 2346"/>
              <a:gd name="T6" fmla="*/ 2147483647 w 1470"/>
              <a:gd name="T7" fmla="*/ 2147483647 h 2346"/>
              <a:gd name="T8" fmla="*/ 2147483647 w 1470"/>
              <a:gd name="T9" fmla="*/ 2147483647 h 2346"/>
              <a:gd name="T10" fmla="*/ 2147483647 w 1470"/>
              <a:gd name="T11" fmla="*/ 2147483647 h 2346"/>
              <a:gd name="T12" fmla="*/ 2147483647 w 1470"/>
              <a:gd name="T13" fmla="*/ 2147483647 h 2346"/>
              <a:gd name="T14" fmla="*/ 2147483647 w 1470"/>
              <a:gd name="T15" fmla="*/ 2147483647 h 2346"/>
              <a:gd name="T16" fmla="*/ 2147483647 w 1470"/>
              <a:gd name="T17" fmla="*/ 2147483647 h 2346"/>
              <a:gd name="T18" fmla="*/ 2147483647 w 1470"/>
              <a:gd name="T19" fmla="*/ 2147483647 h 2346"/>
              <a:gd name="T20" fmla="*/ 2147483647 w 1470"/>
              <a:gd name="T21" fmla="*/ 2147483647 h 2346"/>
              <a:gd name="T22" fmla="*/ 2147483647 w 1470"/>
              <a:gd name="T23" fmla="*/ 2147483647 h 2346"/>
              <a:gd name="T24" fmla="*/ 2147483647 w 1470"/>
              <a:gd name="T25" fmla="*/ 2147483647 h 2346"/>
              <a:gd name="T26" fmla="*/ 2147483647 w 1470"/>
              <a:gd name="T27" fmla="*/ 2147483647 h 2346"/>
              <a:gd name="T28" fmla="*/ 2147483647 w 1470"/>
              <a:gd name="T29" fmla="*/ 2147483647 h 2346"/>
              <a:gd name="T30" fmla="*/ 2147483647 w 1470"/>
              <a:gd name="T31" fmla="*/ 2147483647 h 2346"/>
              <a:gd name="T32" fmla="*/ 2147483647 w 1470"/>
              <a:gd name="T33" fmla="*/ 2147483647 h 2346"/>
              <a:gd name="T34" fmla="*/ 2147483647 w 1470"/>
              <a:gd name="T35" fmla="*/ 2147483647 h 2346"/>
              <a:gd name="T36" fmla="*/ 2147483647 w 1470"/>
              <a:gd name="T37" fmla="*/ 2147483647 h 2346"/>
              <a:gd name="T38" fmla="*/ 2147483647 w 1470"/>
              <a:gd name="T39" fmla="*/ 2147483647 h 2346"/>
              <a:gd name="T40" fmla="*/ 2147483647 w 1470"/>
              <a:gd name="T41" fmla="*/ 2147483647 h 2346"/>
              <a:gd name="T42" fmla="*/ 2147483647 w 1470"/>
              <a:gd name="T43" fmla="*/ 2147483647 h 2346"/>
              <a:gd name="T44" fmla="*/ 2147483647 w 1470"/>
              <a:gd name="T45" fmla="*/ 2147483647 h 2346"/>
              <a:gd name="T46" fmla="*/ 2147483647 w 1470"/>
              <a:gd name="T47" fmla="*/ 2147483647 h 2346"/>
              <a:gd name="T48" fmla="*/ 2147483647 w 1470"/>
              <a:gd name="T49" fmla="*/ 2147483647 h 2346"/>
              <a:gd name="T50" fmla="*/ 2147483647 w 1470"/>
              <a:gd name="T51" fmla="*/ 2147483647 h 2346"/>
              <a:gd name="T52" fmla="*/ 2147483647 w 1470"/>
              <a:gd name="T53" fmla="*/ 2147483647 h 2346"/>
              <a:gd name="T54" fmla="*/ 2147483647 w 1470"/>
              <a:gd name="T55" fmla="*/ 2147483647 h 2346"/>
              <a:gd name="T56" fmla="*/ 2147483647 w 1470"/>
              <a:gd name="T57" fmla="*/ 2147483647 h 2346"/>
              <a:gd name="T58" fmla="*/ 2147483647 w 1470"/>
              <a:gd name="T59" fmla="*/ 2147483647 h 2346"/>
              <a:gd name="T60" fmla="*/ 2147483647 w 1470"/>
              <a:gd name="T61" fmla="*/ 2147483647 h 2346"/>
              <a:gd name="T62" fmla="*/ 2147483647 w 1470"/>
              <a:gd name="T63" fmla="*/ 2147483647 h 2346"/>
              <a:gd name="T64" fmla="*/ 2147483647 w 1470"/>
              <a:gd name="T65" fmla="*/ 2147483647 h 2346"/>
              <a:gd name="T66" fmla="*/ 2147483647 w 1470"/>
              <a:gd name="T67" fmla="*/ 2147483647 h 2346"/>
              <a:gd name="T68" fmla="*/ 2147483647 w 1470"/>
              <a:gd name="T69" fmla="*/ 2147483647 h 2346"/>
              <a:gd name="T70" fmla="*/ 2147483647 w 1470"/>
              <a:gd name="T71" fmla="*/ 2147483647 h 2346"/>
              <a:gd name="T72" fmla="*/ 2147483647 w 1470"/>
              <a:gd name="T73" fmla="*/ 2147483647 h 2346"/>
              <a:gd name="T74" fmla="*/ 2147483647 w 1470"/>
              <a:gd name="T75" fmla="*/ 2147483647 h 2346"/>
              <a:gd name="T76" fmla="*/ 2147483647 w 1470"/>
              <a:gd name="T77" fmla="*/ 755753454 h 2346"/>
              <a:gd name="T78" fmla="*/ 2147483647 w 1470"/>
              <a:gd name="T79" fmla="*/ 755753454 h 2346"/>
              <a:gd name="T80" fmla="*/ 2147483647 w 1470"/>
              <a:gd name="T81" fmla="*/ 2147483647 h 2346"/>
              <a:gd name="T82" fmla="*/ 2147483647 w 1470"/>
              <a:gd name="T83" fmla="*/ 2147483647 h 2346"/>
              <a:gd name="T84" fmla="*/ 2147483647 w 1470"/>
              <a:gd name="T85" fmla="*/ 2147483647 h 2346"/>
              <a:gd name="T86" fmla="*/ 2147483647 w 1470"/>
              <a:gd name="T87" fmla="*/ 2147483647 h 2346"/>
              <a:gd name="T88" fmla="*/ 2147483647 w 1470"/>
              <a:gd name="T89" fmla="*/ 2147483647 h 2346"/>
              <a:gd name="T90" fmla="*/ 2147483647 w 1470"/>
              <a:gd name="T91" fmla="*/ 2147483647 h 2346"/>
              <a:gd name="T92" fmla="*/ 2147483647 w 1470"/>
              <a:gd name="T93" fmla="*/ 2147483647 h 2346"/>
              <a:gd name="T94" fmla="*/ 2147483647 w 1470"/>
              <a:gd name="T95" fmla="*/ 2147483647 h 2346"/>
              <a:gd name="T96" fmla="*/ 2147483647 w 1470"/>
              <a:gd name="T97" fmla="*/ 2147483647 h 2346"/>
              <a:gd name="T98" fmla="*/ 2147483647 w 1470"/>
              <a:gd name="T99" fmla="*/ 2147483647 h 2346"/>
              <a:gd name="T100" fmla="*/ 2147483647 w 1470"/>
              <a:gd name="T101" fmla="*/ 2147483647 h 2346"/>
              <a:gd name="T102" fmla="*/ 2147483647 w 1470"/>
              <a:gd name="T103" fmla="*/ 2147483647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7030A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297239" y="6025788"/>
            <a:ext cx="1613634" cy="7651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Freeform 2"/>
          <p:cNvSpPr>
            <a:spLocks/>
          </p:cNvSpPr>
          <p:nvPr/>
        </p:nvSpPr>
        <p:spPr bwMode="gray">
          <a:xfrm rot="4221983" flipH="1">
            <a:off x="7014330" y="4139046"/>
            <a:ext cx="865473" cy="2443554"/>
          </a:xfrm>
          <a:custGeom>
            <a:avLst/>
            <a:gdLst>
              <a:gd name="T0" fmla="*/ 420907080 w 1470"/>
              <a:gd name="T1" fmla="*/ 1276887357 h 2346"/>
              <a:gd name="T2" fmla="*/ 414307919 w 1470"/>
              <a:gd name="T3" fmla="*/ 1424457124 h 2346"/>
              <a:gd name="T4" fmla="*/ 401683807 w 1470"/>
              <a:gd name="T5" fmla="*/ 1566903545 h 2346"/>
              <a:gd name="T6" fmla="*/ 384181566 w 1470"/>
              <a:gd name="T7" fmla="*/ 1703200129 h 2346"/>
              <a:gd name="T8" fmla="*/ 363523832 w 1470"/>
              <a:gd name="T9" fmla="*/ 1828224543 h 2346"/>
              <a:gd name="T10" fmla="*/ 340570319 w 1470"/>
              <a:gd name="T11" fmla="*/ 1945050186 h 2346"/>
              <a:gd name="T12" fmla="*/ 316182345 w 1470"/>
              <a:gd name="T13" fmla="*/ 2051628126 h 2346"/>
              <a:gd name="T14" fmla="*/ 292368583 w 1470"/>
              <a:gd name="T15" fmla="*/ 2145909429 h 2346"/>
              <a:gd name="T16" fmla="*/ 269415070 w 1470"/>
              <a:gd name="T17" fmla="*/ 2147483647 h 2346"/>
              <a:gd name="T18" fmla="*/ 248470230 w 1470"/>
              <a:gd name="T19" fmla="*/ 2147483647 h 2346"/>
              <a:gd name="T20" fmla="*/ 231255095 w 1470"/>
              <a:gd name="T21" fmla="*/ 2147483647 h 2346"/>
              <a:gd name="T22" fmla="*/ 218917555 w 1470"/>
              <a:gd name="T23" fmla="*/ 2147483647 h 2346"/>
              <a:gd name="T24" fmla="*/ 212031822 w 1470"/>
              <a:gd name="T25" fmla="*/ 2147483647 h 2346"/>
              <a:gd name="T26" fmla="*/ 210023148 w 1470"/>
              <a:gd name="T27" fmla="*/ 2147483647 h 2346"/>
              <a:gd name="T28" fmla="*/ 203423987 w 1470"/>
              <a:gd name="T29" fmla="*/ 2147483647 h 2346"/>
              <a:gd name="T30" fmla="*/ 190799876 w 1470"/>
              <a:gd name="T31" fmla="*/ 2147483647 h 2346"/>
              <a:gd name="T32" fmla="*/ 173297634 w 1470"/>
              <a:gd name="T33" fmla="*/ 2147483647 h 2346"/>
              <a:gd name="T34" fmla="*/ 152639900 w 1470"/>
              <a:gd name="T35" fmla="*/ 2147483647 h 2346"/>
              <a:gd name="T36" fmla="*/ 129686387 w 1470"/>
              <a:gd name="T37" fmla="*/ 2145909429 h 2346"/>
              <a:gd name="T38" fmla="*/ 105298413 w 1470"/>
              <a:gd name="T39" fmla="*/ 2051628126 h 2346"/>
              <a:gd name="T40" fmla="*/ 81484651 w 1470"/>
              <a:gd name="T41" fmla="*/ 1945050186 h 2346"/>
              <a:gd name="T42" fmla="*/ 58531138 w 1470"/>
              <a:gd name="T43" fmla="*/ 1828224543 h 2346"/>
              <a:gd name="T44" fmla="*/ 37586298 w 1470"/>
              <a:gd name="T45" fmla="*/ 1703200129 h 2346"/>
              <a:gd name="T46" fmla="*/ 20371163 w 1470"/>
              <a:gd name="T47" fmla="*/ 1566903545 h 2346"/>
              <a:gd name="T48" fmla="*/ 7746516 w 1470"/>
              <a:gd name="T49" fmla="*/ 1424457124 h 2346"/>
              <a:gd name="T50" fmla="*/ 1147890 w 1470"/>
              <a:gd name="T51" fmla="*/ 1276887357 h 2346"/>
              <a:gd name="T52" fmla="*/ 1147890 w 1470"/>
              <a:gd name="T53" fmla="*/ 1125218712 h 2346"/>
              <a:gd name="T54" fmla="*/ 7746516 w 1470"/>
              <a:gd name="T55" fmla="*/ 977648945 h 2346"/>
              <a:gd name="T56" fmla="*/ 20371163 w 1470"/>
              <a:gd name="T57" fmla="*/ 835203536 h 2346"/>
              <a:gd name="T58" fmla="*/ 37586298 w 1470"/>
              <a:gd name="T59" fmla="*/ 700955886 h 2346"/>
              <a:gd name="T60" fmla="*/ 58531138 w 1470"/>
              <a:gd name="T61" fmla="*/ 573882538 h 2346"/>
              <a:gd name="T62" fmla="*/ 81484651 w 1470"/>
              <a:gd name="T63" fmla="*/ 457055883 h 2346"/>
              <a:gd name="T64" fmla="*/ 105298413 w 1470"/>
              <a:gd name="T65" fmla="*/ 351502409 h 2346"/>
              <a:gd name="T66" fmla="*/ 129686387 w 1470"/>
              <a:gd name="T67" fmla="*/ 257222119 h 2346"/>
              <a:gd name="T68" fmla="*/ 152639900 w 1470"/>
              <a:gd name="T69" fmla="*/ 174213999 h 2346"/>
              <a:gd name="T70" fmla="*/ 173297634 w 1470"/>
              <a:gd name="T71" fmla="*/ 107602407 h 2346"/>
              <a:gd name="T72" fmla="*/ 190799876 w 1470"/>
              <a:gd name="T73" fmla="*/ 56363888 h 2346"/>
              <a:gd name="T74" fmla="*/ 203423987 w 1470"/>
              <a:gd name="T75" fmla="*/ 19470941 h 2346"/>
              <a:gd name="T76" fmla="*/ 210023148 w 1470"/>
              <a:gd name="T77" fmla="*/ 1024467 h 2346"/>
              <a:gd name="T78" fmla="*/ 212031822 w 1470"/>
              <a:gd name="T79" fmla="*/ 1024467 h 2346"/>
              <a:gd name="T80" fmla="*/ 218917555 w 1470"/>
              <a:gd name="T81" fmla="*/ 19470941 h 2346"/>
              <a:gd name="T82" fmla="*/ 231255095 w 1470"/>
              <a:gd name="T83" fmla="*/ 56363888 h 2346"/>
              <a:gd name="T84" fmla="*/ 248470230 w 1470"/>
              <a:gd name="T85" fmla="*/ 107602407 h 2346"/>
              <a:gd name="T86" fmla="*/ 269415070 w 1470"/>
              <a:gd name="T87" fmla="*/ 174213999 h 2346"/>
              <a:gd name="T88" fmla="*/ 292368583 w 1470"/>
              <a:gd name="T89" fmla="*/ 257222119 h 2346"/>
              <a:gd name="T90" fmla="*/ 316182345 w 1470"/>
              <a:gd name="T91" fmla="*/ 351502409 h 2346"/>
              <a:gd name="T92" fmla="*/ 340570319 w 1470"/>
              <a:gd name="T93" fmla="*/ 457055883 h 2346"/>
              <a:gd name="T94" fmla="*/ 363523832 w 1470"/>
              <a:gd name="T95" fmla="*/ 573882538 h 2346"/>
              <a:gd name="T96" fmla="*/ 384181566 w 1470"/>
              <a:gd name="T97" fmla="*/ 700955886 h 2346"/>
              <a:gd name="T98" fmla="*/ 401683807 w 1470"/>
              <a:gd name="T99" fmla="*/ 835203536 h 2346"/>
              <a:gd name="T100" fmla="*/ 414307919 w 1470"/>
              <a:gd name="T101" fmla="*/ 977648945 h 2346"/>
              <a:gd name="T102" fmla="*/ 420907080 w 1470"/>
              <a:gd name="T103" fmla="*/ 1125218712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08000"/>
          </a:solidFill>
          <a:ln w="19050" cmpd="sng">
            <a:solidFill>
              <a:srgbClr val="92D05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vert="vert270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доп.образования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Freeform 2"/>
          <p:cNvSpPr>
            <a:spLocks/>
          </p:cNvSpPr>
          <p:nvPr/>
        </p:nvSpPr>
        <p:spPr bwMode="gray">
          <a:xfrm rot="17005478" flipH="1">
            <a:off x="4248080" y="4007161"/>
            <a:ext cx="844550" cy="2825750"/>
          </a:xfrm>
          <a:custGeom>
            <a:avLst/>
            <a:gdLst>
              <a:gd name="T0" fmla="*/ 419210923 w 1470"/>
              <a:gd name="T1" fmla="*/ 1276887357 h 2346"/>
              <a:gd name="T2" fmla="*/ 412638434 w 1470"/>
              <a:gd name="T3" fmla="*/ 1424457124 h 2346"/>
              <a:gd name="T4" fmla="*/ 400064908 w 1470"/>
              <a:gd name="T5" fmla="*/ 1566903545 h 2346"/>
              <a:gd name="T6" fmla="*/ 382633780 w 1470"/>
              <a:gd name="T7" fmla="*/ 1703200129 h 2346"/>
              <a:gd name="T8" fmla="*/ 362058870 w 1470"/>
              <a:gd name="T9" fmla="*/ 1828224543 h 2346"/>
              <a:gd name="T10" fmla="*/ 339198155 w 1470"/>
              <a:gd name="T11" fmla="*/ 1945050186 h 2346"/>
              <a:gd name="T12" fmla="*/ 314908546 w 1470"/>
              <a:gd name="T13" fmla="*/ 2051628126 h 2346"/>
              <a:gd name="T14" fmla="*/ 291190388 w 1470"/>
              <a:gd name="T15" fmla="*/ 2145909429 h 2346"/>
              <a:gd name="T16" fmla="*/ 268329139 w 1470"/>
              <a:gd name="T17" fmla="*/ 2147483647 h 2346"/>
              <a:gd name="T18" fmla="*/ 247468770 w 1470"/>
              <a:gd name="T19" fmla="*/ 2147483647 h 2346"/>
              <a:gd name="T20" fmla="*/ 230323101 w 1470"/>
              <a:gd name="T21" fmla="*/ 2147483647 h 2346"/>
              <a:gd name="T22" fmla="*/ 218035567 w 1470"/>
              <a:gd name="T23" fmla="*/ 2147483647 h 2346"/>
              <a:gd name="T24" fmla="*/ 211177086 w 1470"/>
              <a:gd name="T25" fmla="*/ 2147483647 h 2346"/>
              <a:gd name="T26" fmla="*/ 209176740 w 1470"/>
              <a:gd name="T27" fmla="*/ 2147483647 h 2346"/>
              <a:gd name="T28" fmla="*/ 202604251 w 1470"/>
              <a:gd name="T29" fmla="*/ 2147483647 h 2346"/>
              <a:gd name="T30" fmla="*/ 190030724 w 1470"/>
              <a:gd name="T31" fmla="*/ 2147483647 h 2346"/>
              <a:gd name="T32" fmla="*/ 172599597 w 1470"/>
              <a:gd name="T33" fmla="*/ 2147483647 h 2346"/>
              <a:gd name="T34" fmla="*/ 152024686 w 1470"/>
              <a:gd name="T35" fmla="*/ 2147483647 h 2346"/>
              <a:gd name="T36" fmla="*/ 129163972 w 1470"/>
              <a:gd name="T37" fmla="*/ 2145909429 h 2346"/>
              <a:gd name="T38" fmla="*/ 104874363 w 1470"/>
              <a:gd name="T39" fmla="*/ 2051628126 h 2346"/>
              <a:gd name="T40" fmla="*/ 81156204 w 1470"/>
              <a:gd name="T41" fmla="*/ 1945050186 h 2346"/>
              <a:gd name="T42" fmla="*/ 58294955 w 1470"/>
              <a:gd name="T43" fmla="*/ 1828224543 h 2346"/>
              <a:gd name="T44" fmla="*/ 37434587 w 1470"/>
              <a:gd name="T45" fmla="*/ 1703200129 h 2346"/>
              <a:gd name="T46" fmla="*/ 20288917 w 1470"/>
              <a:gd name="T47" fmla="*/ 1566903545 h 2346"/>
              <a:gd name="T48" fmla="*/ 7715391 w 1470"/>
              <a:gd name="T49" fmla="*/ 1424457124 h 2346"/>
              <a:gd name="T50" fmla="*/ 1142902 w 1470"/>
              <a:gd name="T51" fmla="*/ 1276887357 h 2346"/>
              <a:gd name="T52" fmla="*/ 1142902 w 1470"/>
              <a:gd name="T53" fmla="*/ 1125218712 h 2346"/>
              <a:gd name="T54" fmla="*/ 7715391 w 1470"/>
              <a:gd name="T55" fmla="*/ 977648945 h 2346"/>
              <a:gd name="T56" fmla="*/ 20288917 w 1470"/>
              <a:gd name="T57" fmla="*/ 835203536 h 2346"/>
              <a:gd name="T58" fmla="*/ 37434587 w 1470"/>
              <a:gd name="T59" fmla="*/ 700955886 h 2346"/>
              <a:gd name="T60" fmla="*/ 58294955 w 1470"/>
              <a:gd name="T61" fmla="*/ 573882538 h 2346"/>
              <a:gd name="T62" fmla="*/ 81156204 w 1470"/>
              <a:gd name="T63" fmla="*/ 457055883 h 2346"/>
              <a:gd name="T64" fmla="*/ 104874363 w 1470"/>
              <a:gd name="T65" fmla="*/ 351502409 h 2346"/>
              <a:gd name="T66" fmla="*/ 129163972 w 1470"/>
              <a:gd name="T67" fmla="*/ 257222119 h 2346"/>
              <a:gd name="T68" fmla="*/ 152024686 w 1470"/>
              <a:gd name="T69" fmla="*/ 174213999 h 2346"/>
              <a:gd name="T70" fmla="*/ 172599597 w 1470"/>
              <a:gd name="T71" fmla="*/ 107602407 h 2346"/>
              <a:gd name="T72" fmla="*/ 190030724 w 1470"/>
              <a:gd name="T73" fmla="*/ 56363888 h 2346"/>
              <a:gd name="T74" fmla="*/ 202604251 w 1470"/>
              <a:gd name="T75" fmla="*/ 19470941 h 2346"/>
              <a:gd name="T76" fmla="*/ 209176740 w 1470"/>
              <a:gd name="T77" fmla="*/ 1024467 h 2346"/>
              <a:gd name="T78" fmla="*/ 211177086 w 1470"/>
              <a:gd name="T79" fmla="*/ 1024467 h 2346"/>
              <a:gd name="T80" fmla="*/ 218035567 w 1470"/>
              <a:gd name="T81" fmla="*/ 19470941 h 2346"/>
              <a:gd name="T82" fmla="*/ 230323101 w 1470"/>
              <a:gd name="T83" fmla="*/ 56363888 h 2346"/>
              <a:gd name="T84" fmla="*/ 247468770 w 1470"/>
              <a:gd name="T85" fmla="*/ 107602407 h 2346"/>
              <a:gd name="T86" fmla="*/ 268329139 w 1470"/>
              <a:gd name="T87" fmla="*/ 174213999 h 2346"/>
              <a:gd name="T88" fmla="*/ 291190388 w 1470"/>
              <a:gd name="T89" fmla="*/ 257222119 h 2346"/>
              <a:gd name="T90" fmla="*/ 314908546 w 1470"/>
              <a:gd name="T91" fmla="*/ 351502409 h 2346"/>
              <a:gd name="T92" fmla="*/ 339198155 w 1470"/>
              <a:gd name="T93" fmla="*/ 457055883 h 2346"/>
              <a:gd name="T94" fmla="*/ 362058870 w 1470"/>
              <a:gd name="T95" fmla="*/ 573882538 h 2346"/>
              <a:gd name="T96" fmla="*/ 382633780 w 1470"/>
              <a:gd name="T97" fmla="*/ 700955886 h 2346"/>
              <a:gd name="T98" fmla="*/ 400064908 w 1470"/>
              <a:gd name="T99" fmla="*/ 835203536 h 2346"/>
              <a:gd name="T100" fmla="*/ 412638434 w 1470"/>
              <a:gd name="T101" fmla="*/ 977648945 h 2346"/>
              <a:gd name="T102" fmla="*/ 419210923 w 1470"/>
              <a:gd name="T103" fmla="*/ 1125218712 h 23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008000"/>
          </a:solidFill>
          <a:ln w="19050" cmpd="sng">
            <a:solidFill>
              <a:srgbClr val="92D05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vert="vert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предметники</a:t>
            </a: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5286305" y="5978837"/>
            <a:ext cx="1613634" cy="250825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1662" y="6257689"/>
            <a:ext cx="1152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СЕМЬЯ</a:t>
            </a:r>
          </a:p>
        </p:txBody>
      </p:sp>
      <p:sp>
        <p:nvSpPr>
          <p:cNvPr id="28" name="TextBox 27"/>
          <p:cNvSpPr txBox="1"/>
          <p:nvPr/>
        </p:nvSpPr>
        <p:spPr>
          <a:xfrm rot="1014620">
            <a:off x="5673368" y="413113"/>
            <a:ext cx="22331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Навигаторы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детства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080938">
            <a:off x="8102422" y="643643"/>
            <a:ext cx="3065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Культурно-просветительская  работа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981968">
            <a:off x="2141417" y="5405976"/>
            <a:ext cx="24654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Учебно-воспитательная деятельность</a:t>
            </a:r>
            <a:endParaRPr lang="ru-RU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888925">
            <a:off x="6241951" y="1674061"/>
            <a:ext cx="22018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 rot="218196">
            <a:off x="7218818" y="2874285"/>
            <a:ext cx="1805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rot="21210411">
            <a:off x="3391775" y="3136612"/>
            <a:ext cx="20177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научного познания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 rot="17369601">
            <a:off x="5274162" y="1140339"/>
            <a:ext cx="13684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 rot="18170761">
            <a:off x="4661705" y="3874091"/>
            <a:ext cx="1548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 rot="718062">
            <a:off x="4236221" y="1971492"/>
            <a:ext cx="1624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 rot="3779618">
            <a:off x="5774136" y="3667970"/>
            <a:ext cx="2368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нравственное воспитание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 rot="1426612">
            <a:off x="7544572" y="2421011"/>
            <a:ext cx="2679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Движение Первых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507051">
            <a:off x="1854227" y="2610966"/>
            <a:ext cx="3337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Молодёжь России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 rot="310441">
            <a:off x="5975559" y="3346787"/>
            <a:ext cx="488088" cy="2888195"/>
          </a:xfrm>
          <a:custGeom>
            <a:avLst/>
            <a:gdLst>
              <a:gd name="connsiteX0" fmla="*/ 0 w 288032"/>
              <a:gd name="connsiteY0" fmla="*/ 0 h 3024336"/>
              <a:gd name="connsiteX1" fmla="*/ 288032 w 288032"/>
              <a:gd name="connsiteY1" fmla="*/ 0 h 3024336"/>
              <a:gd name="connsiteX2" fmla="*/ 288032 w 288032"/>
              <a:gd name="connsiteY2" fmla="*/ 3024336 h 3024336"/>
              <a:gd name="connsiteX3" fmla="*/ 0 w 288032"/>
              <a:gd name="connsiteY3" fmla="*/ 3024336 h 3024336"/>
              <a:gd name="connsiteX4" fmla="*/ 0 w 288032"/>
              <a:gd name="connsiteY4" fmla="*/ 0 h 3024336"/>
              <a:gd name="connsiteX0" fmla="*/ 0 w 288032"/>
              <a:gd name="connsiteY0" fmla="*/ 0 h 3024336"/>
              <a:gd name="connsiteX1" fmla="*/ 288032 w 288032"/>
              <a:gd name="connsiteY1" fmla="*/ 0 h 3024336"/>
              <a:gd name="connsiteX2" fmla="*/ 288032 w 288032"/>
              <a:gd name="connsiteY2" fmla="*/ 3024336 h 3024336"/>
              <a:gd name="connsiteX3" fmla="*/ 0 w 288032"/>
              <a:gd name="connsiteY3" fmla="*/ 3024336 h 3024336"/>
              <a:gd name="connsiteX4" fmla="*/ 96011 w 288032"/>
              <a:gd name="connsiteY4" fmla="*/ 2180335 h 3024336"/>
              <a:gd name="connsiteX5" fmla="*/ 0 w 288032"/>
              <a:gd name="connsiteY5" fmla="*/ 0 h 3024336"/>
              <a:gd name="connsiteX0" fmla="*/ 0 w 288032"/>
              <a:gd name="connsiteY0" fmla="*/ 0 h 3024336"/>
              <a:gd name="connsiteX1" fmla="*/ 288032 w 288032"/>
              <a:gd name="connsiteY1" fmla="*/ 0 h 3024336"/>
              <a:gd name="connsiteX2" fmla="*/ 96011 w 288032"/>
              <a:gd name="connsiteY2" fmla="*/ 281334 h 3024336"/>
              <a:gd name="connsiteX3" fmla="*/ 288032 w 288032"/>
              <a:gd name="connsiteY3" fmla="*/ 3024336 h 3024336"/>
              <a:gd name="connsiteX4" fmla="*/ 0 w 288032"/>
              <a:gd name="connsiteY4" fmla="*/ 3024336 h 3024336"/>
              <a:gd name="connsiteX5" fmla="*/ 96011 w 288032"/>
              <a:gd name="connsiteY5" fmla="*/ 2180335 h 3024336"/>
              <a:gd name="connsiteX6" fmla="*/ 0 w 288032"/>
              <a:gd name="connsiteY6" fmla="*/ 0 h 3024336"/>
              <a:gd name="connsiteX0" fmla="*/ 0 w 288032"/>
              <a:gd name="connsiteY0" fmla="*/ 0 h 3024336"/>
              <a:gd name="connsiteX1" fmla="*/ 0 w 288032"/>
              <a:gd name="connsiteY1" fmla="*/ 0 h 3024336"/>
              <a:gd name="connsiteX2" fmla="*/ 96011 w 288032"/>
              <a:gd name="connsiteY2" fmla="*/ 281334 h 3024336"/>
              <a:gd name="connsiteX3" fmla="*/ 288032 w 288032"/>
              <a:gd name="connsiteY3" fmla="*/ 3024336 h 3024336"/>
              <a:gd name="connsiteX4" fmla="*/ 0 w 288032"/>
              <a:gd name="connsiteY4" fmla="*/ 3024336 h 3024336"/>
              <a:gd name="connsiteX5" fmla="*/ 96011 w 288032"/>
              <a:gd name="connsiteY5" fmla="*/ 2180335 h 3024336"/>
              <a:gd name="connsiteX6" fmla="*/ 0 w 288032"/>
              <a:gd name="connsiteY6" fmla="*/ 0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2" h="3024336">
                <a:moveTo>
                  <a:pt x="0" y="0"/>
                </a:moveTo>
                <a:lnTo>
                  <a:pt x="0" y="0"/>
                </a:lnTo>
                <a:lnTo>
                  <a:pt x="96011" y="281334"/>
                </a:lnTo>
                <a:lnTo>
                  <a:pt x="288032" y="3024336"/>
                </a:lnTo>
                <a:lnTo>
                  <a:pt x="0" y="3024336"/>
                </a:lnTo>
                <a:lnTo>
                  <a:pt x="96011" y="2180335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rgbClr val="FF0000"/>
              </a:solidFill>
              <a:cs typeface="Andalus" pitchFamily="18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822024" y="4631797"/>
            <a:ext cx="264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</a:t>
            </a:r>
          </a:p>
        </p:txBody>
      </p:sp>
      <p:sp>
        <p:nvSpPr>
          <p:cNvPr id="47" name="object 2"/>
          <p:cNvSpPr txBox="1">
            <a:spLocks/>
          </p:cNvSpPr>
          <p:nvPr/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>
              <a:defRPr sz="6000" b="0" i="0">
                <a:solidFill>
                  <a:srgbClr val="001F5F"/>
                </a:solidFill>
                <a:latin typeface="Segoe UI Black"/>
                <a:ea typeface="+mj-ea"/>
                <a:cs typeface="Segoe UI Black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z="2800" b="1" dirty="0" smtClean="0"/>
              <a:t>Модель социально - педагогического партн</a:t>
            </a:r>
            <a:r>
              <a:rPr lang="ru-RU" sz="2800" b="1" dirty="0" smtClean="0">
                <a:solidFill>
                  <a:schemeClr val="tx1"/>
                </a:solidFill>
              </a:rPr>
              <a:t>ёр</a:t>
            </a:r>
            <a:r>
              <a:rPr lang="ru-RU" sz="2800" b="1" dirty="0" smtClean="0"/>
              <a:t>ства </a:t>
            </a:r>
            <a:endParaRPr lang="ru-RU" sz="2800" b="1" dirty="0"/>
          </a:p>
        </p:txBody>
      </p:sp>
      <p:grpSp>
        <p:nvGrpSpPr>
          <p:cNvPr id="72" name="object 3"/>
          <p:cNvGrpSpPr/>
          <p:nvPr/>
        </p:nvGrpSpPr>
        <p:grpSpPr>
          <a:xfrm>
            <a:off x="494260" y="574616"/>
            <a:ext cx="11061428" cy="152082"/>
            <a:chOff x="499872" y="711644"/>
            <a:chExt cx="4462780" cy="104139"/>
          </a:xfrm>
        </p:grpSpPr>
        <p:pic>
          <p:nvPicPr>
            <p:cNvPr id="73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74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76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Овал 1"/>
          <p:cNvSpPr/>
          <p:nvPr/>
        </p:nvSpPr>
        <p:spPr>
          <a:xfrm>
            <a:off x="5368131" y="2304275"/>
            <a:ext cx="1524000" cy="1436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ШЭП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(школа эффективного партнёрства)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/>
              <a:t>Школа эффективного партн</a:t>
            </a:r>
            <a:r>
              <a:rPr lang="ru-RU" b="1" dirty="0" smtClean="0">
                <a:solidFill>
                  <a:schemeClr val="tx1"/>
                </a:solidFill>
              </a:rPr>
              <a:t>ё</a:t>
            </a:r>
            <a:r>
              <a:rPr lang="ru-RU" b="1" dirty="0" smtClean="0"/>
              <a:t>рства </a:t>
            </a:r>
            <a:endParaRPr b="1" dirty="0"/>
          </a:p>
        </p:txBody>
      </p:sp>
      <p:sp>
        <p:nvSpPr>
          <p:cNvPr id="10" name="object 7"/>
          <p:cNvSpPr txBox="1"/>
          <p:nvPr/>
        </p:nvSpPr>
        <p:spPr>
          <a:xfrm rot="16200000">
            <a:off x="-173307" y="1815163"/>
            <a:ext cx="2159032" cy="318036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0640" rIns="0" bIns="0" rtlCol="0">
            <a:spAutoFit/>
          </a:bodyPr>
          <a:lstStyle/>
          <a:p>
            <a:pPr marL="273685" marR="264795" algn="ctr">
              <a:lnSpc>
                <a:spcPct val="100000"/>
              </a:lnSpc>
              <a:spcBef>
                <a:spcPts val="320"/>
              </a:spcBef>
            </a:pPr>
            <a:r>
              <a:rPr lang="ru-RU" b="1" dirty="0">
                <a:solidFill>
                  <a:schemeClr val="bg1"/>
                </a:solidFill>
              </a:rPr>
              <a:t>Алгоритм 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894665"/>
            <a:ext cx="1049603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родительской группы, основанной на общем интересе к выбранной психолого-педагогической проблеме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4862" y="1639669"/>
            <a:ext cx="105141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Закрепление за каждой родительской группой куратора, помогающего обозначить и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1636" y="2407366"/>
            <a:ext cx="1051417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мероприятий  в различных форматах взаимодействия семьи и школы с целью поиска решения конкретной поставленной воспитательной проблемы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3999" y="4114800"/>
            <a:ext cx="432696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Очно, очно-заочно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дистанционно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104" y="4114800"/>
            <a:ext cx="432696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обучающихся 5-11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коллектив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в возрасте от 10 до 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735425" y="3651533"/>
            <a:ext cx="3904111" cy="31867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 </a:t>
            </a:r>
          </a:p>
        </p:txBody>
      </p:sp>
      <p:sp>
        <p:nvSpPr>
          <p:cNvPr id="19" name="object 11"/>
          <p:cNvSpPr txBox="1"/>
          <p:nvPr/>
        </p:nvSpPr>
        <p:spPr>
          <a:xfrm>
            <a:off x="7289455" y="3657599"/>
            <a:ext cx="3904111" cy="318677"/>
          </a:xfrm>
          <a:prstGeom prst="rect">
            <a:avLst/>
          </a:prstGeom>
          <a:solidFill>
            <a:srgbClr val="006666"/>
          </a:solidFill>
        </p:spPr>
        <p:txBody>
          <a:bodyPr vert="horz" wrap="square" lIns="0" tIns="41275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Аудитория проекта/программы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3134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/>
              <a:t>Этапы реализации проекта  </a:t>
            </a:r>
            <a:endParaRPr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40225"/>
              </p:ext>
            </p:extLst>
          </p:nvPr>
        </p:nvGraphicFramePr>
        <p:xfrm>
          <a:off x="761997" y="990600"/>
          <a:ext cx="1085442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3"/>
                <a:gridCol w="7467600"/>
                <a:gridCol w="16342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Этапы реализации проекта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 </a:t>
                      </a:r>
                    </a:p>
                    <a:p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</a:t>
                      </a:r>
                    </a:p>
                    <a:p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Моделирование содержания проекта.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механизмов реализации проекта.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«дорожной карты» проекта.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модели «Школы эффективного партнёрства».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инструментария мониторинга эффективности проекта.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2024 г. –декабрь 2024 г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реализации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«дорожной карты» проекта.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программы деятельности «Школы эффективного партнёрства».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организационно-управленческого механизма психолого-педагогического сопровождения деятельности специалистами Штаба воспитательной работы.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инструментария оценивания уровня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родительской компетентности.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промежуточного мониторинга эффективности проекта.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 2025 г. май –2026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оценки и контроля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и анализ эффективности и результативности реализации проекта.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итогового мониторинга эффективности проекта.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пакета документов деятельности инновационной площадки.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 2026 г. - июнь 2026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/>
              <a:t>Содержание программы </a:t>
            </a:r>
            <a:endParaRPr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64029"/>
              </p:ext>
            </p:extLst>
          </p:nvPr>
        </p:nvGraphicFramePr>
        <p:xfrm>
          <a:off x="578869" y="1066800"/>
          <a:ext cx="10938977" cy="573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3731"/>
                <a:gridCol w="1538679"/>
                <a:gridCol w="6277288"/>
                <a:gridCol w="1949279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Этап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36195" marR="36195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проекта и реализация программы деятельности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«Наставники»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Школы эффективного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партнёрства»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учебных групп родителей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ШЭП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кураторов ШЭП за учебными кросс-возрастными сообществами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расписания работы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ШЭП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пула родителей–наставников для других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графика встреч с привлечёнными экспертами</a:t>
                      </a: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2025г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далее ежемесячно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«Родители»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Просвещение семей на родительских  собраниях и классных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часах «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Диалоги PRO-партнёрство»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Совместная практико-ориентированная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творческая деятельность родителей и педагогов с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детьми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Воспитательные проекты (проектирование совместных воспитательных маршрутов)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Обучающие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мастер-классы от классных руководителей «И снова за школьной партой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Индивидуальные консультации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Советник на связи» </a:t>
                      </a: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 2025г.-май 2026г.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раза в год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Постоянно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«Партнёры»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партнёрства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цикл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10 занятий с родителями «Повышение педагогической компетентности родителей в вопросах воспитания детей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 медиаторов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«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Партнёрские тренинги по толерантному взаимодействию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Коуч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-сессии о взаимодействии семьи и школы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Тьюторские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клубы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«Социальные игры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психолого-педагогическая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работы с «особыми семьями»</a:t>
                      </a: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Январь-декабрь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2025г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2025г.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–май 2026г.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Май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2025 г.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Постоянно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578869" y="609600"/>
            <a:ext cx="11061428" cy="152082"/>
            <a:chOff x="499872" y="711644"/>
            <a:chExt cx="4462780" cy="104139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997" y="720285"/>
              <a:ext cx="4444021" cy="86412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" y="711644"/>
              <a:ext cx="4462272" cy="103695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553974" y="739901"/>
              <a:ext cx="4359275" cy="0"/>
            </a:xfrm>
            <a:custGeom>
              <a:avLst/>
              <a:gdLst/>
              <a:ahLst/>
              <a:cxnLst/>
              <a:rect l="l" t="t" r="r" b="b"/>
              <a:pathLst>
                <a:path w="4359275">
                  <a:moveTo>
                    <a:pt x="0" y="0"/>
                  </a:moveTo>
                  <a:lnTo>
                    <a:pt x="4359275" y="0"/>
                  </a:lnTo>
                </a:path>
              </a:pathLst>
            </a:custGeom>
            <a:ln w="285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608779" y="152400"/>
            <a:ext cx="1078636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/>
              <a:t>Ключевые мероприятия 2024-2025 учебного года </a:t>
            </a:r>
            <a:endParaRPr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43323"/>
              </p:ext>
            </p:extLst>
          </p:nvPr>
        </p:nvGraphicFramePr>
        <p:xfrm>
          <a:off x="1066800" y="1295400"/>
          <a:ext cx="104394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80"/>
                <a:gridCol w="3119120"/>
                <a:gridCol w="2133600"/>
                <a:gridCol w="1600200"/>
                <a:gridCol w="1752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Блок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 мероприятия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орма проведения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аты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«Наставники»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«Школа эффективного партнёрства»</a:t>
                      </a:r>
                    </a:p>
                    <a:p>
                      <a:pPr marL="0" indent="0" algn="l" fontAlgn="ctr">
                        <a:buNone/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Педагогический практикум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очно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января 2025г.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«Родители»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2."Социальные  практики</a:t>
                      </a:r>
                    </a:p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открытости во взаимодействии семьи и школы»</a:t>
                      </a:r>
                    </a:p>
                    <a:p>
                      <a:pPr algn="l" fontAlgn="ctr"/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Коуч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-сессия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онлайн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мая 2025г.            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«Партнёры»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«Проектирование совместных воспитательных маршрутов»</a:t>
                      </a:r>
                    </a:p>
                    <a:p>
                      <a:pPr algn="l" fontAlgn="ctr"/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Круглый стол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очно-заочно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августа 2025г.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1325</Words>
  <Application>Microsoft Office PowerPoint</Application>
  <PresentationFormat>Произвольный</PresentationFormat>
  <Paragraphs>244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Актуальность инновационной деятельности </vt:lpstr>
      <vt:lpstr>Цель проекта </vt:lpstr>
      <vt:lpstr>Нормативно-правовая база </vt:lpstr>
      <vt:lpstr>Презентация PowerPoint</vt:lpstr>
      <vt:lpstr>Школа эффективного партнёрства </vt:lpstr>
      <vt:lpstr>Этапы реализации проекта  </vt:lpstr>
      <vt:lpstr>Содержание программы </vt:lpstr>
      <vt:lpstr>Ключевые мероприятия 2024-2025 учебного года </vt:lpstr>
      <vt:lpstr>Организационно-методическая деятельность  </vt:lpstr>
      <vt:lpstr>Реализация «дорожной карты»  </vt:lpstr>
      <vt:lpstr>Промежуточные результаты </vt:lpstr>
      <vt:lpstr>Индикаторы контроля проекта </vt:lpstr>
      <vt:lpstr>Планируемые результаты инновационного проекта </vt:lpstr>
      <vt:lpstr>Наши контакты: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Мишустин Кирилл</cp:lastModifiedBy>
  <cp:revision>92</cp:revision>
  <dcterms:created xsi:type="dcterms:W3CDTF">2024-11-29T16:34:45Z</dcterms:created>
  <dcterms:modified xsi:type="dcterms:W3CDTF">2025-02-13T14:55:48Z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2024-11-29T00:00:00Z</vt:filetime>
  </property>
</Properties>
</file>