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0"/>
  </p:notesMasterIdLst>
  <p:sldIdLst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3" r:id="rId18"/>
    <p:sldId id="27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CA4AE-F18D-4ABF-B2D5-4F44753DDF1F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1A8BE-B27D-4B44-93EC-4C89EAFF6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68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5E646A-3A6B-4BE5-A855-CA943B57710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379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E96888-84CA-4A5F-AB40-B40F93E9D049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2120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6CCE6-BC75-4989-9704-738E0F71A2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EFA9E1-C795-4E96-8352-9A946BEA39BF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94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2F2A5-48C6-4B3C-973F-CD2B115CD9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7D4F1A-D29C-4991-9F53-E77D8D80AB07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23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075E6-A1C7-4CA8-BEB7-F5A2E999F0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A977B9-3664-442A-90E0-1AD3387317B4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231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6CCE6-BC75-4989-9704-738E0F71A2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EFA9E1-C795-4E96-8352-9A946BEA39BF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338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FEE2-9DE3-4DC1-85BF-9A1308106D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4F666-1546-493A-9921-B167F57E3DE9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850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7852D-8381-4902-9CBE-B3CDC21330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31F5E2-CE3C-45BF-85C8-AF5B68A0D1C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20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46EA-703D-42CC-8425-93966EAB10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C6719E-3C32-47EE-9D08-DCF92A3E23ED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47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E456D-BD16-4C29-846B-2D1237F238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980AE1-412E-4FC5-96C7-4BA54BB528E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304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7B3A9-AB2F-4257-B532-81102866FF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76318B-EA7D-4494-9242-C98FADE9A3E5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65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2D6AF-F734-4E51-9101-43C1461815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538247-24F6-4829-958F-408438E2714C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00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4675-70AA-4AA0-9C5C-D235099359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C30995-7920-4126-B38C-6F957A293180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44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FEE2-9DE3-4DC1-85BF-9A1308106D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4F666-1546-493A-9921-B167F57E3DE9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237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D1716-23F1-42D1-BEFB-920501CB78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28FA4B-57DD-4BC3-9D49-43446C712BEB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91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2F2A5-48C6-4B3C-973F-CD2B115CD9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7D4F1A-D29C-4991-9F53-E77D8D80AB07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838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075E6-A1C7-4CA8-BEB7-F5A2E999F0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A977B9-3664-442A-90E0-1AD3387317B4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6912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6CCE6-BC75-4989-9704-738E0F71A2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EFA9E1-C795-4E96-8352-9A946BEA39BF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578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FEE2-9DE3-4DC1-85BF-9A1308106D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4F666-1546-493A-9921-B167F57E3DE9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074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7852D-8381-4902-9CBE-B3CDC21330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31F5E2-CE3C-45BF-85C8-AF5B68A0D1C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3851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46EA-703D-42CC-8425-93966EAB10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C6719E-3C32-47EE-9D08-DCF92A3E23ED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806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E456D-BD16-4C29-846B-2D1237F238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980AE1-412E-4FC5-96C7-4BA54BB528E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740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7B3A9-AB2F-4257-B532-81102866FF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76318B-EA7D-4494-9242-C98FADE9A3E5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7835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2D6AF-F734-4E51-9101-43C1461815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538247-24F6-4829-958F-408438E2714C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96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7852D-8381-4902-9CBE-B3CDC21330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31F5E2-CE3C-45BF-85C8-AF5B68A0D1C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47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4675-70AA-4AA0-9C5C-D235099359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C30995-7920-4126-B38C-6F957A293180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546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D1716-23F1-42D1-BEFB-920501CB78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28FA4B-57DD-4BC3-9D49-43446C712BEB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1846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2F2A5-48C6-4B3C-973F-CD2B115CD9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7D4F1A-D29C-4991-9F53-E77D8D80AB07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3311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075E6-A1C7-4CA8-BEB7-F5A2E999F0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A977B9-3664-442A-90E0-1AD3387317B4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1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46EA-703D-42CC-8425-93966EAB10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C6719E-3C32-47EE-9D08-DCF92A3E23ED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E456D-BD16-4C29-846B-2D1237F238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980AE1-412E-4FC5-96C7-4BA54BB528E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8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7B3A9-AB2F-4257-B532-81102866FF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76318B-EA7D-4494-9242-C98FADE9A3E5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2D6AF-F734-4E51-9101-43C1461815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538247-24F6-4829-958F-408438E2714C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70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4675-70AA-4AA0-9C5C-D235099359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C30995-7920-4126-B38C-6F957A293180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70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D1716-23F1-42D1-BEFB-920501CB78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28FA4B-57DD-4BC3-9D49-43446C712BEB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76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AF8935-858D-41BB-AB06-640928EF9A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2CAF5B-A7CA-48FC-AE78-C59EDA70EB26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00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AF8935-858D-41BB-AB06-640928EF9A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2CAF5B-A7CA-48FC-AE78-C59EDA70EB26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69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AF8935-858D-41BB-AB06-640928EF9A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2CAF5B-A7CA-48FC-AE78-C59EDA70EB26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8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52;&#1040;&#1058;&#1045;&#1052;&#1040;&#1058;&#1048;&#1050;&#1040;\5%20&#1082;&#1083;&#1072;&#1089;&#1089;%20&#1084;&#1072;&#1090;&#1077;&#1084;&#1072;&#1090;&#1080;&#1082;&#1072;%2020123\5%20&#1082;&#1083;&#1072;&#1089;&#1089;.%20&#1047;&#1072;&#1095;&#1077;&#1090;&#1085;&#1072;&#1103;%20&#1088;&#1072;&#1073;&#1086;&#1090;&#1072;\&#1059;&#1088;&#1086;&#1082;%20_%20&#1059;&#1088;&#1072;&#1074;&#1085;&#1077;&#1085;&#1080;&#1103;%20%20&#1057;&#1048;&#1055;&#1050;&#1056;&#1054;%202014\&#1082;&#1072;&#1085;&#1080;&#1082;&#1091;&#1083;&#1099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6000" dirty="0" smtClean="0">
                <a:latin typeface="Georgia" panose="02040502050405020303" pitchFamily="18" charset="0"/>
              </a:rPr>
              <a:t>Задачи </a:t>
            </a:r>
            <a:r>
              <a:rPr lang="ru-RU" altLang="ru-RU" sz="6000" dirty="0" smtClean="0">
                <a:latin typeface="Georgia" panose="02040502050405020303" pitchFamily="18" charset="0"/>
              </a:rPr>
              <a:t>на проценты </a:t>
            </a:r>
            <a:endParaRPr lang="ru-RU" sz="6000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2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243840" y="0"/>
            <a:ext cx="10972800" cy="1143000"/>
          </a:xfrm>
        </p:spPr>
        <p:txBody>
          <a:bodyPr/>
          <a:lstStyle/>
          <a:p>
            <a:r>
              <a:rPr lang="ru-RU" altLang="ru-RU" sz="4800" dirty="0" smtClean="0">
                <a:solidFill>
                  <a:srgbClr val="7CD80C"/>
                </a:solidFill>
              </a:rPr>
              <a:t>Ответ: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1919288" y="1045029"/>
            <a:ext cx="8229600" cy="564315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altLang="ru-RU" dirty="0" smtClean="0">
                <a:solidFill>
                  <a:srgbClr val="FFC000"/>
                </a:solidFill>
              </a:rPr>
              <a:t>Товар: 	     Скидка                  Сумма к оплате: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dirty="0" smtClean="0">
                <a:solidFill>
                  <a:srgbClr val="FFC000"/>
                </a:solidFill>
              </a:rPr>
              <a:t>             на данный товар: (руб.)         (руб.)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dirty="0" smtClean="0"/>
              <a:t>Шуба                      5 390	                 33 110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dirty="0" smtClean="0"/>
              <a:t>Сапоги	               780	                  7 020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dirty="0" smtClean="0"/>
              <a:t>Шапка 	               176	                  2 024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dirty="0" smtClean="0"/>
              <a:t>Спортивный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dirty="0" smtClean="0"/>
              <a:t>костюм                   352                       2 848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dirty="0" smtClean="0"/>
              <a:t>Кроссовки	       92,5	                  1 757,5</a:t>
            </a:r>
          </a:p>
        </p:txBody>
      </p:sp>
    </p:spTree>
    <p:extLst>
      <p:ext uri="{BB962C8B-B14F-4D97-AF65-F5344CB8AC3E}">
        <p14:creationId xmlns:p14="http://schemas.microsoft.com/office/powerpoint/2010/main" val="30778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6600FF"/>
                </a:solidFill>
              </a:rPr>
              <a:t/>
            </a:r>
            <a:br>
              <a:rPr lang="ru-RU" b="1" i="1" dirty="0" smtClean="0">
                <a:solidFill>
                  <a:srgbClr val="6600FF"/>
                </a:solidFill>
              </a:rPr>
            </a:br>
            <a:r>
              <a:rPr lang="ru-RU" sz="5300" b="1" i="1" dirty="0" smtClean="0">
                <a:solidFill>
                  <a:srgbClr val="FFC000"/>
                </a:solidFill>
              </a:rPr>
              <a:t>3. Бухгалтер – сотрудник фирмы</a:t>
            </a:r>
            <a:r>
              <a:rPr lang="ru-RU" sz="5300" dirty="0" smtClean="0">
                <a:solidFill>
                  <a:srgbClr val="FFC000"/>
                </a:solidFill>
              </a:rPr>
              <a:t>.</a:t>
            </a:r>
            <a:br>
              <a:rPr lang="ru-RU" sz="5300" dirty="0" smtClean="0">
                <a:solidFill>
                  <a:srgbClr val="FFC000"/>
                </a:solidFill>
              </a:rPr>
            </a:br>
            <a:endParaRPr lang="ru-RU" sz="5300" dirty="0" smtClean="0">
              <a:solidFill>
                <a:srgbClr val="FFC000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280159" y="1214846"/>
            <a:ext cx="9496697" cy="516055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3600" dirty="0"/>
              <a:t>Ставка сотрудника – 13 500 рублей.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600" dirty="0"/>
              <a:t>Доплата за совмещение обязанностей – 60 %.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600" dirty="0"/>
              <a:t>Доплата на транспорт 10%.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600" dirty="0"/>
              <a:t>Какова заработная плата сотрудника</a:t>
            </a:r>
            <a:r>
              <a:rPr lang="ru-RU" altLang="ru-RU" sz="3600" dirty="0" smtClean="0"/>
              <a:t>?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3600" dirty="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600" dirty="0"/>
              <a:t>Прибавить к ней 45% от начисленной </a:t>
            </a:r>
            <a:r>
              <a:rPr lang="ru-RU" altLang="ru-RU" sz="3600" dirty="0" smtClean="0"/>
              <a:t>суммы - премия</a:t>
            </a:r>
            <a:r>
              <a:rPr lang="ru-RU" altLang="ru-RU" sz="3600" dirty="0"/>
              <a:t>. И вычесть 13% - налоги. Какую сумму получит сотрудник?</a:t>
            </a:r>
          </a:p>
        </p:txBody>
      </p:sp>
    </p:spTree>
    <p:extLst>
      <p:ext uri="{BB962C8B-B14F-4D97-AF65-F5344CB8AC3E}">
        <p14:creationId xmlns:p14="http://schemas.microsoft.com/office/powerpoint/2010/main" val="205265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800" dirty="0" smtClean="0">
                <a:solidFill>
                  <a:srgbClr val="7CD80C"/>
                </a:solidFill>
              </a:rPr>
              <a:t>Ответ: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9531"/>
            <a:ext cx="10972800" cy="4976633"/>
          </a:xfrm>
        </p:spPr>
        <p:txBody>
          <a:bodyPr/>
          <a:lstStyle/>
          <a:p>
            <a:r>
              <a:rPr lang="ru-RU" altLang="ru-RU" sz="4400" dirty="0" smtClean="0"/>
              <a:t>Заработная плата сотрудника 22 950 рублей,</a:t>
            </a:r>
          </a:p>
          <a:p>
            <a:r>
              <a:rPr lang="ru-RU" altLang="ru-RU" sz="4400" dirty="0" smtClean="0"/>
              <a:t>Премия 10 327,5 рублей,</a:t>
            </a:r>
          </a:p>
          <a:p>
            <a:r>
              <a:rPr lang="ru-RU" altLang="ru-RU" sz="4400" dirty="0" smtClean="0"/>
              <a:t>Общая сумма 33 277,5 рублей,</a:t>
            </a:r>
          </a:p>
          <a:p>
            <a:r>
              <a:rPr lang="ru-RU" altLang="ru-RU" sz="4400" dirty="0" smtClean="0"/>
              <a:t>Налог 4 326,08 рублей,</a:t>
            </a:r>
          </a:p>
          <a:p>
            <a:r>
              <a:rPr lang="ru-RU" altLang="ru-RU" sz="4400" dirty="0" smtClean="0"/>
              <a:t>Сумма, которую получит сотрудник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4400" dirty="0" smtClean="0"/>
              <a:t>                   28 951,42 рубль.</a:t>
            </a:r>
          </a:p>
        </p:txBody>
      </p:sp>
    </p:spTree>
    <p:extLst>
      <p:ext uri="{BB962C8B-B14F-4D97-AF65-F5344CB8AC3E}">
        <p14:creationId xmlns:p14="http://schemas.microsoft.com/office/powerpoint/2010/main" val="34041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http://www.clubdances.ru/dance/5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1928814"/>
            <a:ext cx="2357438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8" descr="http://img0.liveinternet.ru/images/attach/c/8/100/232/100232654_25711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4" y="3643313"/>
            <a:ext cx="1976437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WordArt 9"/>
          <p:cNvSpPr>
            <a:spLocks noChangeArrowheads="1" noChangeShapeType="1" noTextEdit="1"/>
          </p:cNvSpPr>
          <p:nvPr/>
        </p:nvSpPr>
        <p:spPr bwMode="auto">
          <a:xfrm>
            <a:off x="2309814" y="1000125"/>
            <a:ext cx="7572375" cy="20716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4400" b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mbria" panose="02040503050406030204" pitchFamily="18" charset="0"/>
              </a:rPr>
              <a:t>Физкультминутка</a:t>
            </a:r>
          </a:p>
        </p:txBody>
      </p:sp>
      <p:pic>
        <p:nvPicPr>
          <p:cNvPr id="14341" name="Picture 11" descr="E:\МАТЕМАТИКА\5 класс математика 20123\5 класс. Зачетная работа\анимашки\84415454_butterfly12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1" y="1928813"/>
            <a:ext cx="16986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8" descr="http://img0.liveinternet.ru/images/attach/c/8/100/232/100232654_25711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3643313"/>
            <a:ext cx="1976438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3" descr="E:\МАТЕМАТИКА\5 класс математика 20123\5 класс. Зачетная работа\анимашки\буратино..746606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4" y="1928814"/>
            <a:ext cx="985837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 descr="E:\МАТЕМАТИКА\5 класс математика 20123\5 класс. Зачетная работа\анимашки\74480919_babochkaletit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5014914"/>
            <a:ext cx="1955800" cy="184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каникул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9" y="2928939"/>
            <a:ext cx="3571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24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0.00022 C 0.00921 -0.01251 0.01094 -0.03357 0.02674 -0.03565 C 0.03664 -0.03704 0.04671 -0.03728 0.05678 -0.03797 C 0.07744 -0.04098 0.09775 -0.0463 0.11841 -0.04908 C 0.14896 -0.04839 0.17952 -0.04815 0.21007 -0.04653 C 0.22744 -0.04584 0.24584 -0.03982 0.26337 -0.03797 C 0.34011 -0.04144 0.3981 -0.00533 0.43004 -0.08866 C 0.43195 -0.10834 0.43681 -0.12431 0.43837 -0.14445 C 0.43473 -0.27663 0.4441 -0.22755 0.4283 -0.29561 C 0.42275 -0.31922 0.40817 -0.34399 0.39671 -0.36204 C 0.34219 -0.44885 0.24306 -0.46297 0.16337 -0.46899 C 0.04931 -0.46644 0.09445 -0.47524 0.04671 -0.45996 C 0.03664 -0.45186 0.02657 -0.44237 0.01841 -0.43103 C 0.0165 -0.42848 0.01528 -0.42478 0.01337 -0.422 C 0.01181 -0.41991 0.01007 -0.4176 0.00834 -0.41552 C 0.00504 -0.4044 0.00313 -0.39468 -0.00156 -0.38427 C -0.00208 -0.38079 -0.00243 -0.37686 -0.00329 -0.37339 C -0.00468 -0.36667 -0.00833 -0.35348 -0.00833 -0.35348 C -0.00729 -0.33635 -0.00677 -0.31922 -0.00503 -0.30209 C -0.00381 -0.29028 0.00122 -0.2794 0.00504 -0.26899 C 0.01372 -0.24538 0.02344 -0.20996 0.04011 -0.19538 C 0.04757 -0.18033 0.04393 -0.18635 0.05001 -0.17755 C 0.05365 -0.1544 0.04862 -0.1764 0.05678 -0.16019 C 0.05782 -0.15834 0.05764 -0.15556 0.05834 -0.15325 C 0.06129 -0.14515 0.06216 -0.14723 0.06667 -0.14005 C 0.07362 -0.12871 0.08073 -0.11482 0.09011 -0.10649 C 0.10192 -0.08288 0.11771 -0.06737 0.13334 -0.04908 C 0.13334 -0.04908 0.1507 -0.0257 0.15174 -0.02454 C 0.16077 -0.01228 0.17935 0.00022 0.19011 0.00879 C 0.20244 0.01897 0.21476 0.03078 0.2283 0.03772 C 0.25365 0.05115 0.28004 0.05532 0.30678 0.06226 C 0.35348 0.06157 0.40105 0.07083 0.44671 0.05763 C 0.45973 0.05393 0.47639 0.05022 0.48837 0.04212 C 0.49584 0.03726 0.50834 0.02222 0.50834 0.02222 C 0.52674 -0.01853 0.52917 -0.05116 0.53334 -0.09792 C 0.53282 -0.14353 0.54827 -0.30116 0.5283 -0.39538 C 0.52223 -0.42408 0.50678 -0.44931 0.48837 -0.46436 C 0.48386 -0.46829 0.47848 -0.46899 0.47344 -0.47107 C 0.46858 -0.47339 0.45834 -0.4757 0.45834 -0.4757 C 0.44497 -0.48427 0.42987 -0.48403 0.41511 -0.48658 C 0.37796 -0.49306 0.34271 -0.49607 0.30504 -0.49792 C 0.27414 -0.50417 0.24514 -0.50718 0.21337 -0.50903 C 0.19341 -0.51667 0.17223 -0.51667 0.15174 -0.52015 C 0.13091 -0.52339 0.11094 -0.52894 0.09011 -0.53103 C 0.05626 -0.54144 0.02049 -0.5382 -0.01336 -0.52894 C -0.01493 -0.52732 -0.01649 -0.52547 -0.01822 -0.52454 C -0.02152 -0.52246 -0.02517 -0.52223 -0.02829 -0.52015 C -0.03819 -0.51297 -0.0519 -0.4963 -0.05833 -0.48427 C -0.0618 -0.47778 -0.06545 -0.46019 -0.06666 -0.45533 C -0.06718 -0.45325 -0.06822 -0.44885 -0.06822 -0.44885 C -0.07378 -0.39839 -0.07795 -0.3463 -0.06822 -0.29561 C -0.06874 -0.27848 -0.06892 -0.26135 -0.06996 -0.24422 C -0.07048 -0.23635 -0.07274 -0.23403 -0.07517 -0.22663 C -0.08489 -0.19491 -0.10486 -0.17732 -0.1302 -0.1713 C -0.13975 -0.17269 -0.1592 -0.17478 -0.1717 -0.17755 C -0.18333 -0.18056 -0.19357 -0.18612 -0.20503 -0.1889 C -0.21249 -0.19468 -0.21666 -0.19723 -0.22499 -0.19978 C -0.23246 -0.21019 -0.24374 -0.2139 -0.25156 -0.22431 C -0.26388 -0.24075 -0.27795 -0.2544 -0.2901 -0.27107 C -0.29166 -0.27339 -0.29201 -0.27732 -0.29322 -0.2801 C -0.29965 -0.29538 -0.3026 -0.31112 -0.30833 -0.32686 C -0.31058 -0.33982 -0.31475 -0.36065 -0.31996 -0.37107 C -0.32395 -0.39144 -0.32673 -0.41274 -0.33003 -0.43311 C -0.33298 -0.47547 -0.33715 -0.53635 -0.29999 -0.55325 C -0.28159 -0.55186 -0.26336 -0.55116 -0.24496 -0.54885 C -0.2434 -0.54862 -0.23524 -0.54538 -0.23333 -0.54445 C -0.22881 -0.54144 -0.21996 -0.53565 -0.21996 -0.53565 C -0.21631 -0.52825 -0.21354 -0.52061 -0.20989 -0.51343 C -0.21215 -0.48195 -0.20937 -0.44769 -0.23506 -0.43565 C -0.24826 -0.43635 -0.26163 -0.43658 -0.27517 -0.43774 C -0.27864 -0.4382 -0.28368 -0.44283 -0.28663 -0.44422 C -0.29618 -0.44978 -0.30538 -0.45556 -0.31336 -0.46436 C -0.31961 -0.4713 -0.32725 -0.47524 -0.33333 -0.48241 C -0.34999 -0.50209 -0.35642 -0.52177 -0.35989 -0.55116 C -0.36076 -0.57802 -0.35833 -0.60371 -0.36493 -0.62871 C -0.36614 -0.63311 -0.36649 -0.63797 -0.36822 -0.64214 C -0.37013 -0.64677 -0.37499 -0.65533 -0.37499 -0.65533 C -0.37968 -0.67524 -0.39739 -0.68218 -0.41163 -0.68218 " pathEditMode="relative" ptsTypes="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652 -0.03287 C -0.09236 -0.04907 -0.10191 -0.06019 -0.10816 -0.07315 C -0.11423 -0.08565 -0.12257 -0.09745 -0.13142 -0.10625 C -0.15052 -0.12523 -0.1276 -0.09838 -0.14323 -0.11505 C -0.14965 -0.12199 -0.15503 -0.12731 -0.16319 -0.13079 C -0.16909 -0.13657 -0.1743 -0.1412 -0.18142 -0.14398 C -0.1908 -0.15231 -0.20277 -0.15579 -0.21319 -0.16181 C -0.22152 -0.16667 -0.22934 -0.17222 -0.23819 -0.17523 C -0.24392 -0.18009 -0.25208 -0.18565 -0.25816 -0.18843 C -0.26423 -0.1912 -0.27083 -0.19144 -0.27656 -0.19514 C -0.29288 -0.20625 -0.31701 -0.21412 -0.33489 -0.21736 C -0.34878 -0.22477 -0.36041 -0.22847 -0.37482 -0.23287 C -0.38559 -0.23634 -0.37361 -0.23426 -0.38646 -0.23958 C -0.39427 -0.24306 -0.40191 -0.24444 -0.40989 -0.2463 C -0.42031 -0.25185 -0.43055 -0.25278 -0.44149 -0.25532 C -0.45277 -0.26042 -0.43889 -0.2544 -0.45642 -0.25949 C -0.47274 -0.26435 -0.48836 -0.27315 -0.50486 -0.27731 C -0.5184 -0.28634 -0.53316 -0.28681 -0.54809 -0.28843 C -0.59826 -0.3 -0.64444 -0.29167 -0.69809 -0.29074 C -0.71701 -0.28565 -0.73541 -0.2787 -0.75312 -0.26875 C -0.75764 -0.26597 -0.76198 -0.26273 -0.76649 -0.25949 C -0.76875 -0.2581 -0.77309 -0.25532 -0.77309 -0.25532 C -0.7743 -0.25278 -0.77517 -0.25023 -0.77656 -0.24861 C -0.77795 -0.24653 -0.78021 -0.24583 -0.78142 -0.24398 C -0.78455 -0.23912 -0.78975 -0.2287 -0.78975 -0.2287 C -0.79166 -0.21852 -0.79705 -0.20139 -0.80156 -0.19306 C -0.80104 -0.13218 -0.80121 -0.07153 -0.79982 -0.01065 C -0.79896 0.025 -0.79114 0.05324 -0.78489 0.08704 C -0.78246 0.09977 -0.77396 0.11204 -0.77152 0.12477 C -0.76927 0.13704 -0.76458 0.15417 -0.75816 0.16273 C -0.75434 0.17801 -0.74982 0.19259 -0.74479 0.20718 C -0.73802 0.22708 -0.73298 0.24931 -0.72309 0.2669 C -0.71909 0.28403 -0.7118 0.29421 -0.70312 0.30718 C -0.70017 0.31134 -0.69739 0.31574 -0.69479 0.32014 C -0.69357 0.32222 -0.69288 0.32477 -0.69149 0.32685 C -0.68385 0.33866 -0.67482 0.34722 -0.66649 0.3581 C -0.65694 0.3706 -0.64861 0.37269 -0.63819 0.38009 C -0.62777 0.38796 -0.61823 0.39653 -0.60642 0.40046 C -0.59583 0.4088 -0.58437 0.41157 -0.57309 0.41829 C -0.56198 0.425 -0.55191 0.43264 -0.53975 0.43565 C -0.49739 0.45926 -0.44687 0.46319 -0.40156 0.46713 C -0.2875 0.46505 -0.30399 0.47014 -0.24323 0.45787 C -0.23159 0.45324 -0.21718 0.45046 -0.20642 0.44259 C -0.19861 0.43681 -0.19236 0.42847 -0.18489 0.42269 C -0.18159 0.42014 -0.17812 0.41829 -0.17482 0.41597 C -0.17048 0.41273 -0.16146 0.40694 -0.16146 0.40694 C -0.15069 0.39213 -0.13437 0.38426 -0.12309 0.36921 C -0.11475 0.3581 -0.10694 0.34375 -0.09982 0.33148 C -0.09461 0.32199 -0.08854 0.31389 -0.08316 0.30486 C -0.08142 0.30185 -0.07812 0.29583 -0.07812 0.29583 C -0.0776 0.29282 -0.0776 0.28981 -0.07656 0.28704 C -0.07586 0.28519 -0.07378 0.28449 -0.07309 0.28264 C -0.07152 0.27847 -0.06979 0.26898 -0.06979 0.26898 C -0.06302 0.21412 -0.05607 0.15093 -0.07986 0.10231 C -0.08628 0.0662 -0.10468 0.02106 -0.11979 -0.01065 C -0.12274 -0.01713 -0.13073 -0.03125 -0.13489 -0.03727 C -0.1375 -0.0412 -0.14132 -0.04398 -0.14323 -0.04838 C -0.15277 -0.0706 -0.17187 -0.09977 -0.18819 -0.11319 C -0.20399 -0.12639 -0.20451 -0.125 -0.21649 -0.13519 C -0.23732 -0.15278 -0.26111 -0.16875 -0.28489 -0.17731 C -0.30382 -0.19236 -0.32448 -0.19491 -0.34479 -0.20394 C -0.36823 -0.21458 -0.34461 -0.20833 -0.36823 -0.21319 C -0.38177 -0.21898 -0.39392 -0.22037 -0.40816 -0.22176 C -0.41857 -0.22546 -0.42934 -0.22477 -0.43975 -0.2287 C -0.46371 -0.22731 -0.48767 -0.22708 -0.51146 -0.22407 C -0.51354 -0.22384 -0.51458 -0.22083 -0.51649 -0.21991 C -0.52569 -0.21505 -0.53541 -0.2125 -0.54479 -0.20856 C -0.56232 -0.1912 -0.53993 -0.21204 -0.55989 -0.19745 C -0.56805 -0.19144 -0.57291 -0.18472 -0.57986 -0.17731 C -0.59635 -0.16019 -0.61024 -0.15 -0.62309 -0.12639 C -0.62552 -0.11412 -0.63003 -0.1037 -0.63489 -0.09282 C -0.63784 -0.07731 -0.63941 -0.06134 -0.64323 -0.0463 C -0.64271 -0.01968 -0.64253 0.00718 -0.64149 0.0338 C -0.64097 0.0463 -0.6368 0.07245 -0.63316 0.08264 C -0.63038 0.09005 -0.62639 0.09676 -0.62482 0.10486 C -0.62031 0.12708 -0.61007 0.14699 -0.60156 0.16713 C -0.58802 0.19954 -0.57083 0.24491 -0.54652 0.26273 C -0.53871 0.26829 -0.53316 0.27685 -0.52482 0.28032 C -0.51805 0.28727 -0.51458 0.28889 -0.50642 0.29144 C -0.49218 0.30139 -0.47673 0.30231 -0.46146 0.30718 C -0.4559 0.30903 -0.45052 0.3125 -0.44479 0.31366 C -0.43211 0.3162 -0.40642 0.31829 -0.40642 0.31829 C -0.38402 0.32338 -0.36805 0.32407 -0.34479 0.32245 C -0.34027 0.31667 -0.33593 0.31088 -0.33142 0.30486 C -0.32743 0.29931 -0.32673 0.28519 -0.32482 0.27824 C -0.32309 0.27153 -0.32083 0.26898 -0.31979 0.26273 C -0.3118 0.21319 -0.31961 0.25417 -0.31475 0.2294 C -0.3125 0.18912 -0.30347 0.14468 -0.31823 0.10718 C -0.31996 0.09722 -0.321 0.08519 -0.32656 0.07824 C -0.33021 0.06343 -0.33489 0.05602 -0.34149 0.04236 C -0.34166 0.04213 -0.34774 0.02963 -0.34809 0.0294 C -0.34982 0.02755 -0.35173 0.02639 -0.35312 0.02454 C -0.35503 0.02222 -0.35607 0.01829 -0.35816 0.01597 C -0.36389 0.00926 -0.371 0.00347 -0.37812 0.00046 C -0.38142 -0.00116 -0.38819 -0.00417 -0.38819 -0.00417 C -0.39375 -0.00903 -0.39878 -0.00949 -0.40486 -0.01296 C -0.42048 -0.02199 -0.43663 -0.02708 -0.45312 -0.03287 C -0.47621 -0.04097 -0.49965 -0.04676 -0.52309 -0.05301 C -0.52916 -0.05463 -0.53541 -0.05926 -0.54149 -0.05972 C -0.55538 -0.06065 -0.56927 -0.06111 -0.58316 -0.06181 C -0.62586 -0.06111 -0.66875 -0.06088 -0.71146 -0.05972 C -0.71892 -0.05949 -0.73316 -0.05301 -0.73316 -0.05301 C -0.74652 -0.03935 -0.75521 -0.02755 -0.76475 -0.00856 C -0.76771 -0.00278 -0.76823 0.00694 -0.76979 0.01343 C -0.76927 0.0338 -0.76909 0.0537 -0.76823 0.07361 C -0.76701 0.09931 -0.75434 0.12454 -0.74652 0.14699 C -0.7342 0.18194 -0.72187 0.21713 -0.70156 0.24491 C -0.69635 0.26458 -0.70607 0.23079 -0.68819 0.2669 C -0.68038 0.2831 -0.67222 0.28866 -0.66146 0.29792 C -0.65677 0.30231 -0.6533 0.30903 -0.64809 0.31157 C -0.64114 0.31505 -0.63073 0.32245 -0.62309 0.32454 C -0.60781 0.3287 -0.59375 0.33009 -0.57812 0.33148 C -0.54027 0.33009 -0.50243 0.32963 -0.46475 0.32685 C -0.44027 0.32523 -0.421 0.30185 -0.39809 0.29583 C -0.37621 0.28426 -0.35902 0.26991 -0.34149 0.24931 C -0.33524 0.24167 -0.32743 0.23704 -0.32152 0.2294 C -0.31649 0.22269 -0.31146 0.21574 -0.30642 0.20926 C -0.3033 0.20509 -0.3026 0.19838 -0.29982 0.19375 C -0.28889 0.17477 -0.27951 0.15509 -0.27152 0.1338 C -0.2618 0.10764 -0.25416 0.07894 -0.24652 0.05162 C -0.24375 0.0419 -0.24253 0.03356 -0.23819 0.02454 C -0.23611 0.01157 -0.23281 -0.00069 -0.22986 -0.01296 C -0.2283 -0.03194 -0.22482 -0.04815 -0.22152 -0.0662 C -0.21961 -0.09005 -0.21771 -0.11065 -0.21649 -0.13519 C -0.21701 -0.22269 -0.21666 -0.30995 -0.21823 -0.39745 C -0.2184 -0.41134 -0.21857 -0.41065 -0.22309 -0.41065 " pathEditMode="relative" ptsTypes="fffffffffffffffffffffffffffffffffffffffffffffffffffffffffffffffffffffffffffffffffffffffffffffffffffffffffffffffffffffffffffffA">
                                      <p:cBhvr>
                                        <p:cTn id="10" dur="5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2013172" y="447888"/>
            <a:ext cx="8036044" cy="700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992">
                <a:solidFill>
                  <a:srgbClr val="3333CC"/>
                </a:solidFill>
              </a:rPr>
              <a:t>Рефлексия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818752" y="2197671"/>
            <a:ext cx="6221453" cy="588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3266"/>
              <a:t>1.Что нового узнали на уроке?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883559" y="3817842"/>
            <a:ext cx="4342056" cy="588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3266"/>
              <a:t>2. Что запомнили?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818752" y="5373206"/>
            <a:ext cx="5767805" cy="588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3266"/>
              <a:t>3.Что вызвало затруднение?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774" y="3493808"/>
            <a:ext cx="1879397" cy="168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785" y="1744024"/>
            <a:ext cx="1684977" cy="155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170" y="5049170"/>
            <a:ext cx="1620171" cy="162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152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80225"/>
              </p:ext>
            </p:extLst>
          </p:nvPr>
        </p:nvGraphicFramePr>
        <p:xfrm>
          <a:off x="2181497" y="822959"/>
          <a:ext cx="6700568" cy="3553098"/>
        </p:xfrm>
        <a:graphic>
          <a:graphicData uri="http://schemas.openxmlformats.org/drawingml/2006/table">
            <a:tbl>
              <a:tblPr/>
              <a:tblGrid>
                <a:gridCol w="3349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0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Статья расхода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Процент от заработанной суммы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Оплата расходов на содержание квартиры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Плата за детский сад за 1 ребенка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Покупка продуктов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1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Непредвиденные расходы (покупка одежды, обуви, приобретение или ремонт электроприборов ,если есть необходимость и т.д.)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 копилку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433" name="Заголовок 2"/>
          <p:cNvSpPr>
            <a:spLocks noGrp="1"/>
          </p:cNvSpPr>
          <p:nvPr>
            <p:ph type="ctrTitle"/>
          </p:nvPr>
        </p:nvSpPr>
        <p:spPr>
          <a:xfrm>
            <a:off x="2545557" y="-4762"/>
            <a:ext cx="6336508" cy="827722"/>
          </a:xfrm>
        </p:spPr>
        <p:txBody>
          <a:bodyPr/>
          <a:lstStyle/>
          <a:p>
            <a:r>
              <a:rPr lang="ru-RU" altLang="ru-RU" sz="4800" dirty="0">
                <a:solidFill>
                  <a:srgbClr val="FFC000"/>
                </a:solidFill>
              </a:rPr>
              <a:t>Домашнее задание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063931" y="4005263"/>
            <a:ext cx="8765178" cy="2748234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z="1600" b="1" dirty="0" smtClean="0">
              <a:solidFill>
                <a:srgbClr val="FFC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b="1" dirty="0">
              <a:solidFill>
                <a:srgbClr val="FFC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C000"/>
                </a:solidFill>
              </a:rPr>
              <a:t>Задания</a:t>
            </a:r>
            <a:r>
              <a:rPr lang="ru-RU" sz="2400" b="1" dirty="0">
                <a:solidFill>
                  <a:srgbClr val="FFC000"/>
                </a:solidFill>
              </a:rPr>
              <a:t>:</a:t>
            </a:r>
            <a:r>
              <a:rPr lang="ru-RU" sz="2400" dirty="0">
                <a:solidFill>
                  <a:srgbClr val="FFC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1</a:t>
            </a:r>
            <a:r>
              <a:rPr lang="ru-RU" sz="2200" b="1" dirty="0">
                <a:solidFill>
                  <a:schemeClr val="tx1"/>
                </a:solidFill>
              </a:rPr>
              <a:t>. </a:t>
            </a:r>
            <a:r>
              <a:rPr lang="ru-RU" sz="2200" b="1" i="1" dirty="0">
                <a:solidFill>
                  <a:schemeClr val="tx1"/>
                </a:solidFill>
              </a:rPr>
              <a:t>Рассчитайте, какая сумма в рублях идет на каждую статью расхода, если Юрина мама зарабатывает 15 000 рублей, а Юрин папа 20 000 рублей в месяц.</a:t>
            </a:r>
            <a:endParaRPr lang="ru-RU" sz="2200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200" b="1" i="1" dirty="0">
                <a:solidFill>
                  <a:schemeClr val="tx1"/>
                </a:solidFill>
              </a:rPr>
              <a:t>2. Смогут ли Карповы съездить через 5 месяцев по путевке на юг, потратив на это деньги из копилки, если зарплату папе и маме поднимут единовременно на 15%, а цены на продукты ежемесячно будут расти в среднем на 5 %? Цена путевки на трех человек, включая дорогу)  - 60 000 рублей.</a:t>
            </a:r>
            <a:endParaRPr lang="ru-RU" sz="2200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752" y="375881"/>
            <a:ext cx="8489691" cy="629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214" y="3286426"/>
            <a:ext cx="4582561" cy="1651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041" y="2072379"/>
            <a:ext cx="5288235" cy="99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488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6000" dirty="0" smtClean="0">
                <a:solidFill>
                  <a:srgbClr val="FF66FF"/>
                </a:solidFill>
              </a:rPr>
              <a:t>Наша цель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6000" dirty="0" smtClean="0"/>
              <a:t>Обобщить знания по теме «Проценты» и закрепить умения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6000" dirty="0" smtClean="0"/>
              <a:t>  решать задачи на проценты.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6000" dirty="0" smtClean="0"/>
          </a:p>
        </p:txBody>
      </p:sp>
    </p:spTree>
    <p:extLst>
      <p:ext uri="{BB962C8B-B14F-4D97-AF65-F5344CB8AC3E}">
        <p14:creationId xmlns:p14="http://schemas.microsoft.com/office/powerpoint/2010/main" val="345796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FFC000"/>
                </a:solidFill>
              </a:rPr>
              <a:t>Устный счет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dirty="0" smtClean="0"/>
              <a:t>  </a:t>
            </a:r>
            <a:r>
              <a:rPr lang="ru-RU" altLang="ru-RU" sz="6000" dirty="0" smtClean="0"/>
              <a:t>0,13   1,09   0,8   0,45    0,006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6000" dirty="0" smtClean="0"/>
              <a:t>  43%   18%   40%  77%  112%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i="1" dirty="0" smtClean="0"/>
              <a:t>Задание:</a:t>
            </a:r>
            <a:r>
              <a:rPr lang="ru-RU" altLang="ru-RU" dirty="0" smtClean="0"/>
              <a:t> в первой строке замените десятичные дроби процентами, а во второй строке проценты замените десятичными дробями. </a:t>
            </a:r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1891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700" b="1" i="1" dirty="0" smtClean="0">
                <a:solidFill>
                  <a:srgbClr val="FFC000"/>
                </a:solidFill>
              </a:rPr>
              <a:t>Основные задачи на проценты</a:t>
            </a:r>
            <a:r>
              <a:rPr lang="ru-RU" dirty="0" smtClean="0">
                <a:solidFill>
                  <a:srgbClr val="FFC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4000" dirty="0" smtClean="0"/>
              <a:t>а) как найти процент от числа;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4000" i="1" dirty="0" smtClean="0"/>
              <a:t>Найдите:  48% от 250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4000" dirty="0" smtClean="0"/>
              <a:t>б) как найти по проценту целую величину;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4000" i="1" dirty="0" smtClean="0"/>
              <a:t>Найдите: число, 8% которого равны 12.</a:t>
            </a:r>
            <a:endParaRPr lang="ru-RU" altLang="ru-RU" sz="4000" dirty="0" smtClean="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4000" dirty="0" smtClean="0"/>
              <a:t>в) как найти процентное соотношение одного числа от другого.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4000" i="1" dirty="0" smtClean="0"/>
              <a:t>Сколько процентов составляет 150 от 600?</a:t>
            </a:r>
            <a:endParaRPr lang="ru-RU" altLang="ru-RU" sz="4000" dirty="0" smtClean="0"/>
          </a:p>
          <a:p>
            <a:pPr>
              <a:buFont typeface="Wingdings" panose="05000000000000000000" pitchFamily="2" charset="2"/>
              <a:buNone/>
            </a:pPr>
            <a:endParaRPr lang="ru-RU" alt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171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38400" y="333376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dirty="0" smtClean="0"/>
              <a:t> </a:t>
            </a:r>
            <a:r>
              <a:rPr lang="ru-RU" altLang="ru-RU" sz="3600" dirty="0" smtClean="0"/>
              <a:t>а) найти процент от числа;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dirty="0" smtClean="0"/>
              <a:t>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dirty="0" smtClean="0"/>
              <a:t> </a:t>
            </a:r>
            <a:r>
              <a:rPr lang="ru-RU" altLang="ru-RU" sz="3600" dirty="0" smtClean="0"/>
              <a:t>б) найти по проценту целую величину;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36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 </a:t>
            </a:r>
            <a:endParaRPr lang="ru-RU" altLang="ru-RU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dirty="0" smtClean="0"/>
              <a:t> в) найти процентное соотношение одного числа от другого. 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855913" y="692151"/>
            <a:ext cx="228972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 sz="3200" dirty="0" smtClean="0">
              <a:solidFill>
                <a:srgbClr val="7CD8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4800" dirty="0" smtClean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</a:t>
            </a:r>
            <a:r>
              <a:rPr lang="ru-RU" sz="4800" dirty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% от Б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6330950" y="684214"/>
            <a:ext cx="23968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 sz="3200" dirty="0" smtClean="0">
              <a:solidFill>
                <a:srgbClr val="7CD8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4800" dirty="0" smtClean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 </a:t>
            </a:r>
            <a:r>
              <a:rPr lang="ru-RU" sz="4800" dirty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∙ 0,01А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2890839" y="1989139"/>
            <a:ext cx="269317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 sz="3200" dirty="0" smtClean="0">
              <a:solidFill>
                <a:srgbClr val="7CD8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3200" dirty="0">
              <a:solidFill>
                <a:srgbClr val="7CD8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4800" dirty="0" smtClean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</a:t>
            </a:r>
            <a:r>
              <a:rPr lang="ru-RU" sz="4800" dirty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% это С</a:t>
            </a:r>
            <a:r>
              <a:rPr lang="ru-RU" sz="4800" dirty="0"/>
              <a:t> 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6323013" y="1989139"/>
            <a:ext cx="25442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 sz="3200" dirty="0" smtClean="0">
              <a:solidFill>
                <a:srgbClr val="7CD8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3200" dirty="0">
              <a:solidFill>
                <a:srgbClr val="7CD8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4800" dirty="0" smtClean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</a:t>
            </a:r>
            <a:r>
              <a:rPr lang="ru-RU" sz="4800" dirty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0,01А</a:t>
            </a:r>
            <a:r>
              <a:rPr lang="ru-RU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2686050" y="4221164"/>
            <a:ext cx="269689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 sz="3200" dirty="0" smtClean="0">
              <a:solidFill>
                <a:srgbClr val="7CD8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3200" dirty="0">
              <a:solidFill>
                <a:srgbClr val="7CD8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4800" dirty="0" smtClean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 </a:t>
            </a:r>
            <a:r>
              <a:rPr lang="ru-RU" sz="4800" dirty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 С в %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6273800" y="4235451"/>
            <a:ext cx="35102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ru-RU" sz="3200" dirty="0" smtClean="0">
              <a:solidFill>
                <a:srgbClr val="7CD8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3200" dirty="0">
              <a:solidFill>
                <a:srgbClr val="7CD8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4800" dirty="0" smtClean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4800" dirty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 : С) ∙ 100%</a:t>
            </a:r>
            <a:r>
              <a:rPr lang="ru-RU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766727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  <p:bldP spid="102408" grpId="0"/>
      <p:bldP spid="102409" grpId="0"/>
      <p:bldP spid="102410" grpId="0"/>
      <p:bldP spid="102411" grpId="0"/>
      <p:bldP spid="1024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dirty="0" smtClean="0"/>
              <a:t>   </a:t>
            </a:r>
            <a:r>
              <a:rPr lang="ru-RU" altLang="ru-RU" sz="4800" dirty="0" smtClean="0"/>
              <a:t>Учитель подводит итоги успеваемости за четверть. В 5а 9 учеников учатся на отлично и хорошо, а в 5б -11, но в 5а- 16 учеников, а в 5б -20 учеников. Как выяснить какой класс лучше учится?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507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C000"/>
                </a:solidFill>
              </a:rPr>
              <a:t>1. Классный руководитель – завуч школы.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609600" indent="-609600" fontAlgn="auto">
              <a:spcAft>
                <a:spcPts val="0"/>
              </a:spcAft>
              <a:buNone/>
              <a:defRPr/>
            </a:pPr>
            <a:r>
              <a:rPr lang="ru-RU" sz="2800" dirty="0"/>
              <a:t>1</a:t>
            </a:r>
            <a:r>
              <a:rPr lang="ru-RU" sz="3600" dirty="0"/>
              <a:t>) В классе 28 учеников, 19 из них учатся на “4” и “5”. Какой процент учащихся закончили четверть на“4” и “5”? Ответ округлить до десятых процента.</a:t>
            </a:r>
          </a:p>
          <a:p>
            <a:pPr marL="609600" indent="-609600" fontAlgn="auto">
              <a:spcAft>
                <a:spcPts val="0"/>
              </a:spcAft>
              <a:buNone/>
              <a:defRPr/>
            </a:pPr>
            <a:endParaRPr lang="ru-RU" sz="2800" dirty="0"/>
          </a:p>
          <a:p>
            <a:pPr marL="609600" indent="-609600" fontAlgn="auto">
              <a:spcAft>
                <a:spcPts val="0"/>
              </a:spcAft>
              <a:buNone/>
              <a:defRPr/>
            </a:pPr>
            <a:r>
              <a:rPr lang="ru-RU" sz="2800" dirty="0"/>
              <a:t>2) </a:t>
            </a:r>
            <a:r>
              <a:rPr lang="ru-RU" sz="3600" dirty="0"/>
              <a:t>12 учеников посещают спортивные секции,</a:t>
            </a:r>
          </a:p>
          <a:p>
            <a:pPr marL="609600" indent="-609600" fontAlgn="auto">
              <a:spcAft>
                <a:spcPts val="0"/>
              </a:spcAft>
              <a:buNone/>
              <a:defRPr/>
            </a:pPr>
            <a:r>
              <a:rPr lang="ru-RU" sz="3600" dirty="0"/>
              <a:t>    16 учеников посещают различные кружки.</a:t>
            </a:r>
          </a:p>
          <a:p>
            <a:pPr marL="609600" indent="-609600" fontAlgn="auto">
              <a:spcAft>
                <a:spcPts val="0"/>
              </a:spcAft>
              <a:buNone/>
              <a:defRPr/>
            </a:pPr>
            <a:r>
              <a:rPr lang="ru-RU" sz="3600" dirty="0"/>
              <a:t>   Какой процент учащихся посещают спортивные секции, кружки?</a:t>
            </a:r>
          </a:p>
        </p:txBody>
      </p:sp>
    </p:spTree>
    <p:extLst>
      <p:ext uri="{BB962C8B-B14F-4D97-AF65-F5344CB8AC3E}">
        <p14:creationId xmlns:p14="http://schemas.microsoft.com/office/powerpoint/2010/main" val="275938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800" dirty="0" smtClean="0">
                <a:solidFill>
                  <a:srgbClr val="7CD80C"/>
                </a:solidFill>
              </a:rPr>
              <a:t>Ответ: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4400" dirty="0" smtClean="0"/>
              <a:t>67,9% учащихся закончили четверть на“4” и “5” </a:t>
            </a:r>
          </a:p>
          <a:p>
            <a:r>
              <a:rPr lang="ru-RU" altLang="ru-RU" sz="4400" dirty="0" smtClean="0"/>
              <a:t>42,9% учеников посещают спортивные секции, </a:t>
            </a:r>
          </a:p>
          <a:p>
            <a:r>
              <a:rPr lang="ru-RU" altLang="ru-RU" sz="4400" dirty="0" smtClean="0"/>
              <a:t>57,1% учеников посещают различные кружки.</a:t>
            </a:r>
          </a:p>
        </p:txBody>
      </p:sp>
    </p:spTree>
    <p:extLst>
      <p:ext uri="{BB962C8B-B14F-4D97-AF65-F5344CB8AC3E}">
        <p14:creationId xmlns:p14="http://schemas.microsoft.com/office/powerpoint/2010/main" val="153734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800" b="1" i="1" dirty="0" smtClean="0">
                <a:solidFill>
                  <a:srgbClr val="FFC000"/>
                </a:solidFill>
              </a:rPr>
              <a:t>2. Продавец - покупатель.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indent="-274320" fontAlgn="auto">
              <a:spcAft>
                <a:spcPts val="0"/>
              </a:spcAft>
              <a:buNone/>
              <a:defRPr/>
            </a:pPr>
            <a:r>
              <a:rPr lang="ru-RU" dirty="0"/>
              <a:t>Вычислите скидку на два, выбранных</a:t>
            </a:r>
          </a:p>
          <a:p>
            <a:pPr indent="-274320" fontAlgn="auto">
              <a:spcAft>
                <a:spcPts val="0"/>
              </a:spcAft>
              <a:buNone/>
              <a:defRPr/>
            </a:pPr>
            <a:r>
              <a:rPr lang="ru-RU" dirty="0"/>
              <a:t>покупателем товара, и стоимость его покупки.</a:t>
            </a:r>
          </a:p>
          <a:p>
            <a:pPr indent="-274320" fontAlgn="auto">
              <a:spcAft>
                <a:spcPts val="0"/>
              </a:spcAft>
              <a:buNone/>
              <a:defRPr/>
            </a:pPr>
            <a:r>
              <a:rPr lang="ru-RU" dirty="0">
                <a:solidFill>
                  <a:srgbClr val="FF66FF"/>
                </a:solidFill>
              </a:rPr>
              <a:t>Товар:                  скидка на данный товар:</a:t>
            </a:r>
          </a:p>
          <a:p>
            <a:pPr indent="-274320" fontAlgn="auto">
              <a:spcAft>
                <a:spcPts val="0"/>
              </a:spcAft>
              <a:buNone/>
              <a:defRPr/>
            </a:pPr>
            <a:r>
              <a:rPr lang="ru-RU" dirty="0"/>
              <a:t>Шуба - 38 500 рублей                         	14 %</a:t>
            </a:r>
          </a:p>
          <a:p>
            <a:pPr indent="-274320" fontAlgn="auto">
              <a:spcAft>
                <a:spcPts val="0"/>
              </a:spcAft>
              <a:buNone/>
              <a:defRPr/>
            </a:pPr>
            <a:r>
              <a:rPr lang="ru-RU" dirty="0"/>
              <a:t>Сапоги – 7 800 рублей	                </a:t>
            </a:r>
            <a:r>
              <a:rPr lang="ru-RU" dirty="0" smtClean="0"/>
              <a:t>    10</a:t>
            </a:r>
            <a:r>
              <a:rPr lang="ru-RU" dirty="0"/>
              <a:t>%</a:t>
            </a:r>
          </a:p>
          <a:p>
            <a:pPr indent="-274320" fontAlgn="auto">
              <a:spcAft>
                <a:spcPts val="0"/>
              </a:spcAft>
              <a:buNone/>
              <a:defRPr/>
            </a:pPr>
            <a:r>
              <a:rPr lang="ru-RU" dirty="0"/>
              <a:t>Шапка - 2 200 рублей                          </a:t>
            </a:r>
            <a:r>
              <a:rPr lang="ru-RU" dirty="0" smtClean="0"/>
              <a:t>      8 </a:t>
            </a:r>
            <a:r>
              <a:rPr lang="ru-RU" dirty="0"/>
              <a:t>%</a:t>
            </a:r>
          </a:p>
          <a:p>
            <a:pPr indent="-274320" fontAlgn="auto">
              <a:spcAft>
                <a:spcPts val="0"/>
              </a:spcAft>
              <a:buNone/>
              <a:defRPr/>
            </a:pPr>
            <a:r>
              <a:rPr lang="ru-RU" dirty="0"/>
              <a:t>Спортивный костюм - 3 200 рублей	11 %</a:t>
            </a:r>
          </a:p>
          <a:p>
            <a:pPr indent="-274320" fontAlgn="auto">
              <a:spcAft>
                <a:spcPts val="0"/>
              </a:spcAft>
              <a:buNone/>
              <a:defRPr/>
            </a:pPr>
            <a:r>
              <a:rPr lang="ru-RU" dirty="0"/>
              <a:t>Кроссовки – 1 850 рублей.	             </a:t>
            </a:r>
            <a:r>
              <a:rPr lang="ru-RU" dirty="0" smtClean="0"/>
              <a:t> </a:t>
            </a:r>
            <a:r>
              <a:rPr lang="ru-RU" dirty="0"/>
              <a:t>5 %</a:t>
            </a:r>
          </a:p>
        </p:txBody>
      </p:sp>
    </p:spTree>
    <p:extLst>
      <p:ext uri="{BB962C8B-B14F-4D97-AF65-F5344CB8AC3E}">
        <p14:creationId xmlns:p14="http://schemas.microsoft.com/office/powerpoint/2010/main" val="19227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 build="p"/>
    </p:bld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Широкоэкранный</PresentationFormat>
  <Paragraphs>108</Paragraphs>
  <Slides>16</Slides>
  <Notes>2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MS Gothic</vt:lpstr>
      <vt:lpstr>Arial</vt:lpstr>
      <vt:lpstr>Calibri</vt:lpstr>
      <vt:lpstr>Cambria</vt:lpstr>
      <vt:lpstr>Georgia</vt:lpstr>
      <vt:lpstr>Times New Roman</vt:lpstr>
      <vt:lpstr>Wingdings</vt:lpstr>
      <vt:lpstr>1_Тема Office</vt:lpstr>
      <vt:lpstr>2_Тема Office</vt:lpstr>
      <vt:lpstr>3_Тема Office</vt:lpstr>
      <vt:lpstr>Задачи на проценты </vt:lpstr>
      <vt:lpstr>Наша цель</vt:lpstr>
      <vt:lpstr>Устный счет</vt:lpstr>
      <vt:lpstr>Основные задачи на проценты: </vt:lpstr>
      <vt:lpstr>Презентация PowerPoint</vt:lpstr>
      <vt:lpstr>Презентация PowerPoint</vt:lpstr>
      <vt:lpstr>1. Классный руководитель – завуч школы.</vt:lpstr>
      <vt:lpstr>Ответ:</vt:lpstr>
      <vt:lpstr>2. Продавец - покупатель.</vt:lpstr>
      <vt:lpstr>Ответ:</vt:lpstr>
      <vt:lpstr> 3. Бухгалтер – сотрудник фирмы. </vt:lpstr>
      <vt:lpstr>Ответ:</vt:lpstr>
      <vt:lpstr>Презентация PowerPoint</vt:lpstr>
      <vt:lpstr>Презентация PowerPoint</vt:lpstr>
      <vt:lpstr>Домашнее задание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</cp:revision>
  <dcterms:created xsi:type="dcterms:W3CDTF">2020-12-07T17:19:26Z</dcterms:created>
  <dcterms:modified xsi:type="dcterms:W3CDTF">2020-12-15T19:14:19Z</dcterms:modified>
</cp:coreProperties>
</file>